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7" r:id="rId2"/>
  </p:sldMasterIdLst>
  <p:notesMasterIdLst>
    <p:notesMasterId r:id="rId70"/>
  </p:notesMasterIdLst>
  <p:handoutMasterIdLst>
    <p:handoutMasterId r:id="rId71"/>
  </p:handoutMasterIdLst>
  <p:sldIdLst>
    <p:sldId id="259" r:id="rId3"/>
    <p:sldId id="1289" r:id="rId4"/>
    <p:sldId id="1294" r:id="rId5"/>
    <p:sldId id="1295" r:id="rId6"/>
    <p:sldId id="1296" r:id="rId7"/>
    <p:sldId id="1297" r:id="rId8"/>
    <p:sldId id="1298" r:id="rId9"/>
    <p:sldId id="1299" r:id="rId10"/>
    <p:sldId id="1300" r:id="rId11"/>
    <p:sldId id="1301" r:id="rId12"/>
    <p:sldId id="1302" r:id="rId13"/>
    <p:sldId id="1303" r:id="rId14"/>
    <p:sldId id="1304" r:id="rId15"/>
    <p:sldId id="1305" r:id="rId16"/>
    <p:sldId id="1306" r:id="rId17"/>
    <p:sldId id="1307" r:id="rId18"/>
    <p:sldId id="1308" r:id="rId19"/>
    <p:sldId id="1309" r:id="rId20"/>
    <p:sldId id="1310" r:id="rId21"/>
    <p:sldId id="1290" r:id="rId22"/>
    <p:sldId id="1311" r:id="rId23"/>
    <p:sldId id="1312" r:id="rId24"/>
    <p:sldId id="1313" r:id="rId25"/>
    <p:sldId id="1314" r:id="rId26"/>
    <p:sldId id="1315" r:id="rId27"/>
    <p:sldId id="1316" r:id="rId28"/>
    <p:sldId id="1317" r:id="rId29"/>
    <p:sldId id="1318" r:id="rId30"/>
    <p:sldId id="1319" r:id="rId31"/>
    <p:sldId id="1320" r:id="rId32"/>
    <p:sldId id="1291" r:id="rId33"/>
    <p:sldId id="1321" r:id="rId34"/>
    <p:sldId id="1322" r:id="rId35"/>
    <p:sldId id="1323" r:id="rId36"/>
    <p:sldId id="1292" r:id="rId37"/>
    <p:sldId id="1324" r:id="rId38"/>
    <p:sldId id="1325" r:id="rId39"/>
    <p:sldId id="1326" r:id="rId40"/>
    <p:sldId id="1328" r:id="rId41"/>
    <p:sldId id="1327" r:id="rId42"/>
    <p:sldId id="1330" r:id="rId43"/>
    <p:sldId id="1329" r:id="rId44"/>
    <p:sldId id="1331" r:id="rId45"/>
    <p:sldId id="1332" r:id="rId46"/>
    <p:sldId id="1333" r:id="rId47"/>
    <p:sldId id="1334" r:id="rId48"/>
    <p:sldId id="1335" r:id="rId49"/>
    <p:sldId id="1336" r:id="rId50"/>
    <p:sldId id="1337" r:id="rId51"/>
    <p:sldId id="1338" r:id="rId52"/>
    <p:sldId id="1339" r:id="rId53"/>
    <p:sldId id="1048" r:id="rId54"/>
    <p:sldId id="1340" r:id="rId55"/>
    <p:sldId id="1341" r:id="rId56"/>
    <p:sldId id="1342" r:id="rId57"/>
    <p:sldId id="1343" r:id="rId58"/>
    <p:sldId id="1344" r:id="rId59"/>
    <p:sldId id="1345" r:id="rId60"/>
    <p:sldId id="1347" r:id="rId61"/>
    <p:sldId id="1346" r:id="rId62"/>
    <p:sldId id="1348" r:id="rId63"/>
    <p:sldId id="1349" r:id="rId64"/>
    <p:sldId id="1350" r:id="rId65"/>
    <p:sldId id="1351" r:id="rId66"/>
    <p:sldId id="1352" r:id="rId67"/>
    <p:sldId id="1288" r:id="rId68"/>
    <p:sldId id="1228" r:id="rId6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defaultTextStyle>
  <p:extLst>
    <p:ext uri="{EFAFB233-063F-42B5-8137-9DF3F51BA10A}">
      <p15:sldGuideLst xmlns:p15="http://schemas.microsoft.com/office/powerpoint/2012/main">
        <p15:guide id="1" orient="horz" pos="1643">
          <p15:clr>
            <a:srgbClr val="A4A3A4"/>
          </p15:clr>
        </p15:guide>
        <p15:guide id="2" pos="2903">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p" initials="h" lastIdx="1" clrIdx="0">
    <p:extLst>
      <p:ext uri="{19B8F6BF-5375-455C-9EA6-DF929625EA0E}">
        <p15:presenceInfo xmlns:p15="http://schemas.microsoft.com/office/powerpoint/2012/main" userId="hp"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ECEEF3"/>
    <a:srgbClr val="CCCCCC"/>
    <a:srgbClr val="FCECE8"/>
    <a:srgbClr val="FFFFFF"/>
    <a:srgbClr val="8182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01" autoAdjust="0"/>
    <p:restoredTop sz="64573" autoAdjust="0"/>
  </p:normalViewPr>
  <p:slideViewPr>
    <p:cSldViewPr snapToGrid="0" showGuides="1">
      <p:cViewPr varScale="1">
        <p:scale>
          <a:sx n="73" d="100"/>
          <a:sy n="73" d="100"/>
        </p:scale>
        <p:origin x="1546" y="43"/>
      </p:cViewPr>
      <p:guideLst>
        <p:guide orient="horz" pos="1643"/>
        <p:guide pos="2903"/>
      </p:guideLst>
    </p:cSldViewPr>
  </p:slideViewPr>
  <p:outlineViewPr>
    <p:cViewPr>
      <p:scale>
        <a:sx n="33" d="100"/>
        <a:sy n="33" d="100"/>
      </p:scale>
      <p:origin x="0" y="0"/>
    </p:cViewPr>
  </p:outlineViewPr>
  <p:notesTextViewPr>
    <p:cViewPr>
      <p:scale>
        <a:sx n="125" d="100"/>
        <a:sy n="125" d="100"/>
      </p:scale>
      <p:origin x="0" y="0"/>
    </p:cViewPr>
  </p:notesTextViewPr>
  <p:notesViewPr>
    <p:cSldViewPr snapToGrid="0" showGuides="1">
      <p:cViewPr varScale="1">
        <p:scale>
          <a:sx n="54" d="100"/>
          <a:sy n="54"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commentAuthors" Target="commen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uFillTx/>
              </a:defRPr>
            </a:lvl1pPr>
          </a:lstStyle>
          <a:p>
            <a:endParaRPr lang="es-VE" dirty="0">
              <a:uFillTx/>
            </a:endParaRPr>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uFillTx/>
              </a:defRPr>
            </a:lvl1pPr>
          </a:lstStyle>
          <a:p>
            <a:fld id="{B998BAE2-6C42-43CB-9793-2376CA1590EB}" type="datetimeFigureOut">
              <a:rPr lang="es-VE" smtClean="0">
                <a:uFillTx/>
              </a:rPr>
              <a:t>2/1/2022</a:t>
            </a:fld>
            <a:endParaRPr lang="es-VE" dirty="0">
              <a:uFillTx/>
            </a:endParaRPr>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uFillTx/>
              </a:defRPr>
            </a:lvl1pPr>
          </a:lstStyle>
          <a:p>
            <a:endParaRPr lang="es-VE" dirty="0">
              <a:uFillTx/>
            </a:endParaRPr>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uFillTx/>
              </a:defRPr>
            </a:lvl1pPr>
          </a:lstStyle>
          <a:p>
            <a:fld id="{B7623DD5-4EB4-4103-AC71-9E788B45B543}" type="slidenum">
              <a:rPr lang="es-VE" smtClean="0">
                <a:uFillTx/>
              </a:rPr>
              <a:t>‹#›</a:t>
            </a:fld>
            <a:endParaRPr lang="es-VE" dirty="0">
              <a:uFillTx/>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uFillTx/>
              </a:defRPr>
            </a:lvl1pPr>
            <a:lvl2pPr marL="914400" lvl="1" indent="-298450">
              <a:spcBef>
                <a:spcPts val="0"/>
              </a:spcBef>
              <a:spcAft>
                <a:spcPts val="0"/>
              </a:spcAft>
              <a:buSzPts val="1100"/>
              <a:buChar char="○"/>
              <a:defRPr sz="1100">
                <a:uFillTx/>
              </a:defRPr>
            </a:lvl2pPr>
            <a:lvl3pPr marL="1371600" lvl="2" indent="-298450">
              <a:spcBef>
                <a:spcPts val="0"/>
              </a:spcBef>
              <a:spcAft>
                <a:spcPts val="0"/>
              </a:spcAft>
              <a:buSzPts val="1100"/>
              <a:buChar char="■"/>
              <a:defRPr sz="1100">
                <a:uFillTx/>
              </a:defRPr>
            </a:lvl3pPr>
            <a:lvl4pPr marL="1828800" lvl="3" indent="-298450">
              <a:spcBef>
                <a:spcPts val="0"/>
              </a:spcBef>
              <a:spcAft>
                <a:spcPts val="0"/>
              </a:spcAft>
              <a:buSzPts val="1100"/>
              <a:buChar char="●"/>
              <a:defRPr sz="1100">
                <a:uFillTx/>
              </a:defRPr>
            </a:lvl4pPr>
            <a:lvl5pPr marL="2286000" lvl="4" indent="-298450">
              <a:spcBef>
                <a:spcPts val="0"/>
              </a:spcBef>
              <a:spcAft>
                <a:spcPts val="0"/>
              </a:spcAft>
              <a:buSzPts val="1100"/>
              <a:buChar char="○"/>
              <a:defRPr sz="1100">
                <a:uFillTx/>
              </a:defRPr>
            </a:lvl5pPr>
            <a:lvl6pPr marL="2743200" lvl="5" indent="-298450">
              <a:spcBef>
                <a:spcPts val="0"/>
              </a:spcBef>
              <a:spcAft>
                <a:spcPts val="0"/>
              </a:spcAft>
              <a:buSzPts val="1100"/>
              <a:buChar char="■"/>
              <a:defRPr sz="1100">
                <a:uFillTx/>
              </a:defRPr>
            </a:lvl6pPr>
            <a:lvl7pPr marL="3200400" lvl="6" indent="-298450">
              <a:spcBef>
                <a:spcPts val="0"/>
              </a:spcBef>
              <a:spcAft>
                <a:spcPts val="0"/>
              </a:spcAft>
              <a:buSzPts val="1100"/>
              <a:buChar char="●"/>
              <a:defRPr sz="1100">
                <a:uFillTx/>
              </a:defRPr>
            </a:lvl7pPr>
            <a:lvl8pPr marL="3657600" lvl="7" indent="-298450">
              <a:spcBef>
                <a:spcPts val="0"/>
              </a:spcBef>
              <a:spcAft>
                <a:spcPts val="0"/>
              </a:spcAft>
              <a:buSzPts val="1100"/>
              <a:buChar char="○"/>
              <a:defRPr sz="1100">
                <a:uFillTx/>
              </a:defRPr>
            </a:lvl8pPr>
            <a:lvl9pPr marL="4114800" lvl="8" indent="-298450">
              <a:spcBef>
                <a:spcPts val="0"/>
              </a:spcBef>
              <a:spcAft>
                <a:spcPts val="0"/>
              </a:spcAft>
              <a:buSzPts val="1100"/>
              <a:buChar char="■"/>
              <a:defRPr sz="1100">
                <a:uFillTx/>
              </a:defRPr>
            </a:lvl9pPr>
          </a:lstStyle>
          <a:p>
            <a:endParaRPr>
              <a:uFillTx/>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z.dev/data-loader"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az.dev/pg-fts"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lesson covers</a:t>
            </a:r>
          </a:p>
          <a:p>
            <a:r>
              <a:rPr lang="en-US" dirty="0"/>
              <a:t>Caching and batching data-fetch operations</a:t>
            </a:r>
          </a:p>
          <a:p>
            <a:r>
              <a:rPr lang="en-US" dirty="0"/>
              <a:t>Using the </a:t>
            </a:r>
            <a:r>
              <a:rPr lang="en-US" dirty="0" err="1"/>
              <a:t>DataLoader</a:t>
            </a:r>
            <a:r>
              <a:rPr lang="en-US" dirty="0"/>
              <a:t> library with primary keys and custom IDs</a:t>
            </a:r>
          </a:p>
          <a:p>
            <a:r>
              <a:rPr lang="en-US" dirty="0"/>
              <a:t>Using </a:t>
            </a:r>
            <a:r>
              <a:rPr lang="en-US" dirty="0" err="1"/>
              <a:t>GraphQL’s</a:t>
            </a:r>
            <a:r>
              <a:rPr lang="en-US" dirty="0"/>
              <a:t> union type and field arguments</a:t>
            </a:r>
          </a:p>
          <a:p>
            <a:r>
              <a:rPr lang="en-US" dirty="0"/>
              <a:t>Reading data from MongoDB</a:t>
            </a:r>
          </a:p>
          <a:p>
            <a:r>
              <a:rPr lang="en-US" dirty="0"/>
              <a:t>Now that we have a </a:t>
            </a:r>
            <a:r>
              <a:rPr lang="en-US" dirty="0" err="1"/>
              <a:t>GraphQL</a:t>
            </a:r>
            <a:r>
              <a:rPr lang="en-US" dirty="0"/>
              <a:t> service with a </a:t>
            </a:r>
            <a:r>
              <a:rPr lang="en-US" dirty="0" err="1"/>
              <a:t>multimodel</a:t>
            </a:r>
            <a:r>
              <a:rPr lang="en-US" dirty="0"/>
              <a:t> schema, we can look at one of </a:t>
            </a:r>
            <a:r>
              <a:rPr lang="en-US" dirty="0" err="1"/>
              <a:t>GraphQL’s</a:t>
            </a:r>
            <a:r>
              <a:rPr lang="en-US" dirty="0"/>
              <a:t> most famous problems, the N+1 queries problem. We ended the previous lesson with a </a:t>
            </a:r>
            <a:r>
              <a:rPr lang="en-US" dirty="0" err="1"/>
              <a:t>GraphQL</a:t>
            </a:r>
            <a:r>
              <a:rPr lang="en-US" dirty="0"/>
              <a:t> query that fetches data from three database tables.</a:t>
            </a:r>
          </a:p>
          <a:p>
            <a:endParaRPr lang="en-US" dirty="0"/>
          </a:p>
          <a:p>
            <a:r>
              <a:rPr lang="en-US" b="0" i="0" dirty="0">
                <a:solidFill>
                  <a:srgbClr val="222222"/>
                </a:solidFill>
                <a:effectLst/>
                <a:latin typeface="Merriweather" panose="00000500000000000000" pitchFamily="2" charset="0"/>
              </a:rPr>
              <a:t>Because the </a:t>
            </a:r>
            <a:r>
              <a:rPr lang="en-US" b="0" i="0" dirty="0" err="1">
                <a:solidFill>
                  <a:srgbClr val="222222"/>
                </a:solidFill>
                <a:effectLst/>
                <a:latin typeface="Merriweather" panose="00000500000000000000" pitchFamily="2" charset="0"/>
              </a:rPr>
              <a:t>GraphQL</a:t>
            </a:r>
            <a:r>
              <a:rPr lang="en-US" b="0" i="0" dirty="0">
                <a:solidFill>
                  <a:srgbClr val="222222"/>
                </a:solidFill>
                <a:effectLst/>
                <a:latin typeface="Merriweather" panose="00000500000000000000" pitchFamily="2" charset="0"/>
              </a:rPr>
              <a:t> runtime traverses the tree field by field and resolves each field on its own as it does, this simple </a:t>
            </a:r>
            <a:r>
              <a:rPr lang="en-US" b="0" i="0" dirty="0" err="1">
                <a:solidFill>
                  <a:srgbClr val="222222"/>
                </a:solidFill>
                <a:effectLst/>
                <a:latin typeface="Merriweather" panose="00000500000000000000" pitchFamily="2" charset="0"/>
              </a:rPr>
              <a:t>GraphQL</a:t>
            </a:r>
            <a:r>
              <a:rPr lang="en-US" b="0" i="0" dirty="0">
                <a:solidFill>
                  <a:srgbClr val="222222"/>
                </a:solidFill>
                <a:effectLst/>
                <a:latin typeface="Merriweather" panose="00000500000000000000" pitchFamily="2" charset="0"/>
              </a:rPr>
              <a:t> query resulted in a lot more SQL statements than necessary.</a:t>
            </a:r>
            <a:endParaRPr lang="en-US" dirty="0"/>
          </a:p>
        </p:txBody>
      </p:sp>
    </p:spTree>
    <p:extLst>
      <p:ext uri="{BB962C8B-B14F-4D97-AF65-F5344CB8AC3E}">
        <p14:creationId xmlns:p14="http://schemas.microsoft.com/office/powerpoint/2010/main" val="39971089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222222"/>
                </a:solidFill>
                <a:effectLst/>
                <a:latin typeface="inherit"/>
              </a:rPr>
              <a:t>Finally, we need to reorder the list of user records coming from the database to match the order in the input array of </a:t>
            </a:r>
            <a:r>
              <a:rPr lang="en-US" b="0" i="0" dirty="0" err="1">
                <a:solidFill>
                  <a:srgbClr val="222222"/>
                </a:solidFill>
                <a:effectLst/>
                <a:latin typeface="inherit"/>
              </a:rPr>
              <a:t>userIds</a:t>
            </a:r>
            <a:r>
              <a:rPr lang="en-US" b="0" i="0" dirty="0">
                <a:solidFill>
                  <a:srgbClr val="222222"/>
                </a:solidFill>
                <a:effectLst/>
                <a:latin typeface="inherit"/>
              </a:rPr>
              <a:t>. We can use a simple .map/.find combination to do that.</a:t>
            </a:r>
          </a:p>
          <a:p>
            <a:pPr algn="l"/>
            <a:r>
              <a:rPr lang="en-US" b="0" i="0" dirty="0">
                <a:solidFill>
                  <a:srgbClr val="222222"/>
                </a:solidFill>
                <a:effectLst/>
                <a:latin typeface="inherit"/>
              </a:rPr>
              <a:t>Here are all the changes we need to make the </a:t>
            </a:r>
            <a:r>
              <a:rPr lang="en-US" b="0" i="0" dirty="0" err="1">
                <a:solidFill>
                  <a:srgbClr val="222222"/>
                </a:solidFill>
                <a:effectLst/>
                <a:latin typeface="inherit"/>
              </a:rPr>
              <a:t>pgApi.usersInfo</a:t>
            </a:r>
            <a:r>
              <a:rPr lang="en-US" b="0" i="0" dirty="0">
                <a:solidFill>
                  <a:srgbClr val="222222"/>
                </a:solidFill>
                <a:effectLst/>
                <a:latin typeface="inherit"/>
              </a:rPr>
              <a:t> a </a:t>
            </a:r>
            <a:r>
              <a:rPr lang="en-US" b="0" i="0" dirty="0" err="1">
                <a:solidFill>
                  <a:srgbClr val="222222"/>
                </a:solidFill>
                <a:effectLst/>
                <a:latin typeface="inherit"/>
              </a:rPr>
              <a:t>DataLoader</a:t>
            </a:r>
            <a:r>
              <a:rPr lang="en-US" b="0" i="0" dirty="0">
                <a:solidFill>
                  <a:srgbClr val="222222"/>
                </a:solidFill>
                <a:effectLst/>
                <a:latin typeface="inherit"/>
              </a:rPr>
              <a:t>-compatible batch-loading function.</a:t>
            </a:r>
          </a:p>
          <a:p>
            <a:pPr algn="l" fontAlgn="base"/>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17561072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85000" lnSpcReduction="10000"/>
          </a:bodyPr>
          <a:lstStyle/>
          <a:p>
            <a:pPr algn="l" fontAlgn="base"/>
            <a:r>
              <a:rPr lang="en-US" b="0" i="0" dirty="0" err="1">
                <a:solidFill>
                  <a:srgbClr val="212529"/>
                </a:solidFill>
                <a:effectLst/>
                <a:uFillTx/>
                <a:latin typeface="open sans" panose="020B0606030504020204" pitchFamily="34" charset="0"/>
              </a:rPr>
              <a:t>DataLoader</a:t>
            </a:r>
            <a:r>
              <a:rPr lang="en-US" b="0" i="0" dirty="0">
                <a:solidFill>
                  <a:srgbClr val="212529"/>
                </a:solidFill>
                <a:effectLst/>
                <a:uFillTx/>
                <a:latin typeface="open sans" panose="020B0606030504020204" pitchFamily="34" charset="0"/>
              </a:rPr>
              <a:t> caching is not meant to be part of your application-level caching that’s shared among requests. It’s meant to be a simple </a:t>
            </a:r>
            <a:r>
              <a:rPr lang="en-US" b="0" i="0" dirty="0" err="1">
                <a:solidFill>
                  <a:srgbClr val="212529"/>
                </a:solidFill>
                <a:effectLst/>
                <a:uFillTx/>
                <a:latin typeface="open sans" panose="020B0606030504020204" pitchFamily="34" charset="0"/>
              </a:rPr>
              <a:t>memoization</a:t>
            </a:r>
            <a:r>
              <a:rPr lang="en-US" b="0" i="0" dirty="0">
                <a:solidFill>
                  <a:srgbClr val="212529"/>
                </a:solidFill>
                <a:effectLst/>
                <a:uFillTx/>
                <a:latin typeface="open sans" panose="020B0606030504020204" pitchFamily="34" charset="0"/>
              </a:rPr>
              <a:t> to avoid repeatedly loading the same data in the context of a single request in your application. To do that, you should initialize a loader object for each request in your application and use it only for that request.</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Since we’re using the Express.js framework to manage requests to the </a:t>
            </a:r>
            <a:r>
              <a:rPr lang="en-US" b="0" i="0" dirty="0" err="1">
                <a:solidFill>
                  <a:srgbClr val="212529"/>
                </a:solidFill>
                <a:effectLst/>
                <a:uFillTx/>
                <a:latin typeface="open sans" panose="020B0606030504020204" pitchFamily="34" charset="0"/>
              </a:rPr>
              <a:t>AZdev</a:t>
            </a:r>
            <a:r>
              <a:rPr lang="en-US" b="0" i="0" dirty="0">
                <a:solidFill>
                  <a:srgbClr val="212529"/>
                </a:solidFill>
                <a:effectLst/>
                <a:uFillTx/>
                <a:latin typeface="open sans" panose="020B0606030504020204" pitchFamily="34" charset="0"/>
              </a:rPr>
              <a:t> API, to make the “Users loader” scoped to a single request, we can define it inside the listener function of the </a:t>
            </a:r>
            <a:r>
              <a:rPr lang="en-US" b="0" i="0" dirty="0" err="1">
                <a:solidFill>
                  <a:srgbClr val="212529"/>
                </a:solidFill>
                <a:effectLst/>
                <a:uFillTx/>
                <a:latin typeface="open sans" panose="020B0606030504020204" pitchFamily="34" charset="0"/>
              </a:rPr>
              <a:t>server.use</a:t>
            </a:r>
            <a:r>
              <a:rPr lang="en-US" b="0" i="0" dirty="0">
                <a:solidFill>
                  <a:srgbClr val="212529"/>
                </a:solidFill>
                <a:effectLst/>
                <a:uFillTx/>
                <a:latin typeface="open sans" panose="020B0606030504020204" pitchFamily="34" charset="0"/>
              </a:rPr>
              <a:t> call in </a:t>
            </a:r>
            <a:r>
              <a:rPr lang="en-US" b="0" i="0" dirty="0" err="1">
                <a:solidFill>
                  <a:srgbClr val="212529"/>
                </a:solidFill>
                <a:effectLst/>
                <a:uFillTx/>
                <a:latin typeface="open sans" panose="020B0606030504020204" pitchFamily="34" charset="0"/>
              </a:rPr>
              <a:t>api</a:t>
            </a:r>
            <a:r>
              <a:rPr lang="en-US" b="0" i="0" dirty="0">
                <a:solidFill>
                  <a:srgbClr val="212529"/>
                </a:solidFill>
                <a:effectLst/>
                <a:uFillTx/>
                <a:latin typeface="open sans" panose="020B0606030504020204" pitchFamily="34" charset="0"/>
              </a:rPr>
              <a:t>/</a:t>
            </a:r>
            <a:r>
              <a:rPr lang="en-US" b="0" i="0" dirty="0" err="1">
                <a:solidFill>
                  <a:srgbClr val="212529"/>
                </a:solidFill>
                <a:effectLst/>
                <a:uFillTx/>
                <a:latin typeface="open sans" panose="020B0606030504020204" pitchFamily="34" charset="0"/>
              </a:rPr>
              <a:t>src</a:t>
            </a:r>
            <a:r>
              <a:rPr lang="en-US" b="0" i="0" dirty="0">
                <a:solidFill>
                  <a:srgbClr val="212529"/>
                </a:solidFill>
                <a:effectLst/>
                <a:uFillTx/>
                <a:latin typeface="open sans" panose="020B0606030504020204" pitchFamily="34" charset="0"/>
              </a:rPr>
              <a:t>/server.js.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However, the code currently delegates the entire listener function argument to the </a:t>
            </a:r>
            <a:r>
              <a:rPr lang="en-US" b="0" i="0" dirty="0" err="1">
                <a:solidFill>
                  <a:srgbClr val="212529"/>
                </a:solidFill>
                <a:effectLst/>
                <a:uFillTx/>
                <a:latin typeface="open sans" panose="020B0606030504020204" pitchFamily="34" charset="0"/>
              </a:rPr>
              <a:t>graphqlHTTP</a:t>
            </a:r>
            <a:r>
              <a:rPr lang="en-US" b="0" i="0" dirty="0">
                <a:solidFill>
                  <a:srgbClr val="212529"/>
                </a:solidFill>
                <a:effectLst/>
                <a:uFillTx/>
                <a:latin typeface="open sans" panose="020B0606030504020204" pitchFamily="34" charset="0"/>
              </a:rPr>
              <a:t> higher-order function. We’ll need to change that. Here’s one way of doing so.</a:t>
            </a:r>
          </a:p>
          <a:p>
            <a:pPr algn="l" fontAlgn="base"/>
            <a:endParaRPr lang="en-US" b="0" i="0" dirty="0">
              <a:solidFill>
                <a:srgbClr val="212529"/>
              </a:solidFill>
              <a:effectLst/>
              <a:uFillTx/>
              <a:latin typeface="open sans" panose="020B0606030504020204" pitchFamily="34" charset="0"/>
            </a:endParaRPr>
          </a:p>
          <a:p>
            <a:pPr algn="l"/>
            <a:r>
              <a:rPr lang="en-US" b="0" i="0" dirty="0">
                <a:solidFill>
                  <a:srgbClr val="222222"/>
                </a:solidFill>
                <a:effectLst/>
                <a:latin typeface="inherit"/>
              </a:rPr>
              <a:t>This change introduces a new function as the listener function for </a:t>
            </a:r>
            <a:r>
              <a:rPr lang="en-US" b="0" i="0" dirty="0" err="1">
                <a:solidFill>
                  <a:srgbClr val="222222"/>
                </a:solidFill>
                <a:effectLst/>
                <a:latin typeface="inherit"/>
              </a:rPr>
              <a:t>server.use</a:t>
            </a:r>
            <a:r>
              <a:rPr lang="en-US" b="0" i="0" dirty="0">
                <a:solidFill>
                  <a:srgbClr val="222222"/>
                </a:solidFill>
                <a:effectLst/>
                <a:latin typeface="inherit"/>
              </a:rPr>
              <a:t>, defines the users loader within this new request-scoped context, and then delegates the rest of the work back to the </a:t>
            </a:r>
            <a:r>
              <a:rPr lang="en-US" b="0" i="0" dirty="0" err="1">
                <a:solidFill>
                  <a:srgbClr val="222222"/>
                </a:solidFill>
                <a:effectLst/>
                <a:latin typeface="inherit"/>
              </a:rPr>
              <a:t>graphqlHTTP</a:t>
            </a:r>
            <a:r>
              <a:rPr lang="en-US" b="0" i="0" dirty="0">
                <a:solidFill>
                  <a:srgbClr val="222222"/>
                </a:solidFill>
                <a:effectLst/>
                <a:latin typeface="inherit"/>
              </a:rPr>
              <a:t> function. With that, we’re now able to make the new loaders object part of the </a:t>
            </a:r>
            <a:r>
              <a:rPr lang="en-US" b="0" i="0" dirty="0" err="1">
                <a:solidFill>
                  <a:srgbClr val="222222"/>
                </a:solidFill>
                <a:effectLst/>
                <a:latin typeface="inherit"/>
              </a:rPr>
              <a:t>GraphQL</a:t>
            </a:r>
            <a:r>
              <a:rPr lang="en-US" b="0" i="0" dirty="0">
                <a:solidFill>
                  <a:srgbClr val="222222"/>
                </a:solidFill>
                <a:effectLst/>
                <a:latin typeface="inherit"/>
              </a:rPr>
              <a:t> context object.</a:t>
            </a:r>
          </a:p>
          <a:p>
            <a:pPr algn="l"/>
            <a:r>
              <a:rPr lang="en-US" b="0" i="0" dirty="0">
                <a:solidFill>
                  <a:srgbClr val="222222"/>
                </a:solidFill>
                <a:effectLst/>
                <a:latin typeface="inherit"/>
              </a:rPr>
              <a:t>Note that I made loaders into an object that has the </a:t>
            </a:r>
            <a:r>
              <a:rPr lang="en-US" b="0" i="0" dirty="0" err="1">
                <a:solidFill>
                  <a:srgbClr val="222222"/>
                </a:solidFill>
                <a:effectLst/>
                <a:latin typeface="inherit"/>
              </a:rPr>
              <a:t>usersDataLoader</a:t>
            </a:r>
            <a:r>
              <a:rPr lang="en-US" b="0" i="0" dirty="0">
                <a:solidFill>
                  <a:srgbClr val="222222"/>
                </a:solidFill>
                <a:effectLst/>
                <a:latin typeface="inherit"/>
              </a:rPr>
              <a:t> instance as a property because we will be introducing more loaders for more database models.</a:t>
            </a:r>
          </a:p>
          <a:p>
            <a:pPr algn="l"/>
            <a:r>
              <a:rPr lang="en-US" b="0" i="0" dirty="0">
                <a:solidFill>
                  <a:srgbClr val="222222"/>
                </a:solidFill>
                <a:effectLst/>
                <a:latin typeface="inherit"/>
              </a:rPr>
              <a:t>Also note that </a:t>
            </a:r>
            <a:r>
              <a:rPr lang="en-US" b="0" i="0" dirty="0" err="1">
                <a:solidFill>
                  <a:srgbClr val="222222"/>
                </a:solidFill>
                <a:effectLst/>
                <a:latin typeface="inherit"/>
              </a:rPr>
              <a:t>graphqlHTTP</a:t>
            </a:r>
            <a:r>
              <a:rPr lang="en-US" b="0" i="0" dirty="0">
                <a:solidFill>
                  <a:srgbClr val="222222"/>
                </a:solidFill>
                <a:effectLst/>
                <a:latin typeface="inherit"/>
              </a:rPr>
              <a:t> is a higher-order function that returns another function. Its returned function expects the req and res arguments (coming from the Express listener function). We are basically doing the same thing as before; but now that we’ve introduced a wrapper listener function, we need to pass these req and res objects manually.</a:t>
            </a:r>
          </a:p>
          <a:p>
            <a:pPr algn="l"/>
            <a:r>
              <a:rPr lang="en-US" b="1" i="0" cap="all" dirty="0">
                <a:solidFill>
                  <a:srgbClr val="222222"/>
                </a:solidFill>
                <a:effectLst/>
                <a:latin typeface="Lato" panose="020F0502020204030203" pitchFamily="34" charset="0"/>
              </a:rPr>
              <a:t>TIP</a:t>
            </a:r>
          </a:p>
          <a:p>
            <a:pPr algn="l"/>
            <a:r>
              <a:rPr lang="en-US" b="0" i="0" dirty="0">
                <a:solidFill>
                  <a:srgbClr val="222222"/>
                </a:solidFill>
                <a:effectLst/>
                <a:latin typeface="inherit"/>
              </a:rPr>
              <a:t>I defined the loaders object for both POST and GET requests. Ideally, in a production environment, it should be defined only for POST requests. I’ll leave that part for you to optimize.</a:t>
            </a:r>
          </a:p>
          <a:p>
            <a:pPr algn="l"/>
            <a:r>
              <a:rPr lang="en-US" b="0" i="0" dirty="0">
                <a:solidFill>
                  <a:srgbClr val="222222"/>
                </a:solidFill>
                <a:effectLst/>
                <a:latin typeface="inherit"/>
              </a:rPr>
              <a:t>That’s it for initializing the loaders. Each time there is a request, we create a </a:t>
            </a:r>
            <a:r>
              <a:rPr lang="en-US" b="0" i="0" dirty="0" err="1">
                <a:solidFill>
                  <a:srgbClr val="222222"/>
                </a:solidFill>
                <a:effectLst/>
                <a:latin typeface="inherit"/>
              </a:rPr>
              <a:t>DataLoader</a:t>
            </a:r>
            <a:r>
              <a:rPr lang="en-US" b="0" i="0" dirty="0">
                <a:solidFill>
                  <a:srgbClr val="222222"/>
                </a:solidFill>
                <a:effectLst/>
                <a:latin typeface="inherit"/>
              </a:rPr>
              <a:t> instance for the Users model that uses the </a:t>
            </a:r>
            <a:r>
              <a:rPr lang="en-US" b="0" i="0" dirty="0" err="1">
                <a:solidFill>
                  <a:srgbClr val="222222"/>
                </a:solidFill>
                <a:effectLst/>
                <a:latin typeface="inherit"/>
              </a:rPr>
              <a:t>pgApi.usersInfo</a:t>
            </a:r>
            <a:r>
              <a:rPr lang="en-US" b="0" i="0" dirty="0">
                <a:solidFill>
                  <a:srgbClr val="222222"/>
                </a:solidFill>
                <a:effectLst/>
                <a:latin typeface="inherit"/>
              </a:rPr>
              <a:t> batch-loading function that we have prepared. Let’s now replace the manual direct fetching of users in the codebase with this new </a:t>
            </a:r>
            <a:r>
              <a:rPr lang="en-US" b="0" i="0" dirty="0" err="1">
                <a:solidFill>
                  <a:srgbClr val="222222"/>
                </a:solidFill>
                <a:effectLst/>
                <a:latin typeface="inherit"/>
              </a:rPr>
              <a:t>DataLoader</a:t>
            </a:r>
            <a:r>
              <a:rPr lang="en-US" b="0" i="0" dirty="0">
                <a:solidFill>
                  <a:srgbClr val="222222"/>
                </a:solidFill>
                <a:effectLst/>
                <a:latin typeface="inherit"/>
              </a:rPr>
              <a:t> instance. We need to modify the two </a:t>
            </a:r>
            <a:r>
              <a:rPr lang="en-US" b="0" i="0" dirty="0" err="1">
                <a:solidFill>
                  <a:srgbClr val="222222"/>
                </a:solidFill>
                <a:effectLst/>
                <a:latin typeface="inherit"/>
              </a:rPr>
              <a:t>GraphQL</a:t>
            </a:r>
            <a:r>
              <a:rPr lang="en-US" b="0" i="0" dirty="0">
                <a:solidFill>
                  <a:srgbClr val="222222"/>
                </a:solidFill>
                <a:effectLst/>
                <a:latin typeface="inherit"/>
              </a:rPr>
              <a:t> types that previously used </a:t>
            </a:r>
            <a:r>
              <a:rPr lang="en-US" b="0" i="0" dirty="0" err="1">
                <a:solidFill>
                  <a:srgbClr val="222222"/>
                </a:solidFill>
                <a:effectLst/>
                <a:latin typeface="inherit"/>
              </a:rPr>
              <a:t>pgApi.userInfo</a:t>
            </a:r>
            <a:r>
              <a:rPr lang="en-US" b="0" i="0" dirty="0">
                <a:solidFill>
                  <a:srgbClr val="222222"/>
                </a:solidFill>
                <a:effectLst/>
                <a:latin typeface="inherit"/>
              </a:rPr>
              <a:t>. Look that up: we used it in the Task and Approach types.</a:t>
            </a:r>
          </a:p>
          <a:p>
            <a:pPr algn="l" fontAlgn="base"/>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1645788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Here’s how to change both of these places to use the new </a:t>
            </a:r>
            <a:r>
              <a:rPr lang="en-US" dirty="0" err="1"/>
              <a:t>usersDataLoader</a:t>
            </a:r>
            <a:r>
              <a:rPr lang="en-US" b="0" i="0" dirty="0">
                <a:solidFill>
                  <a:srgbClr val="222222"/>
                </a:solidFill>
                <a:effectLst/>
                <a:latin typeface="Merriweather" panose="00000500000000000000" pitchFamily="2" charset="0"/>
              </a:rPr>
              <a:t> instance. First, here is the </a:t>
            </a:r>
            <a:r>
              <a:rPr lang="en-US" dirty="0"/>
              <a:t>Task</a:t>
            </a:r>
            <a:r>
              <a:rPr lang="en-US" b="0" i="0" dirty="0">
                <a:solidFill>
                  <a:srgbClr val="222222"/>
                </a:solidFill>
                <a:effectLst/>
                <a:latin typeface="Merriweather" panose="00000500000000000000" pitchFamily="2" charset="0"/>
              </a:rPr>
              <a:t> type.</a:t>
            </a:r>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3041702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The changes to these types are identical. We use the new loaders object in the resolver’s context object (instead of the previous </a:t>
            </a:r>
            <a:r>
              <a:rPr lang="en-US" b="0" i="0" dirty="0" err="1">
                <a:solidFill>
                  <a:srgbClr val="212529"/>
                </a:solidFill>
                <a:effectLst/>
                <a:uFillTx/>
                <a:latin typeface="open sans" panose="020B0606030504020204" pitchFamily="34" charset="0"/>
              </a:rPr>
              <a:t>pgApi</a:t>
            </a:r>
            <a:r>
              <a:rPr lang="en-US" b="0" i="0" dirty="0">
                <a:solidFill>
                  <a:srgbClr val="212529"/>
                </a:solidFill>
                <a:effectLst/>
                <a:uFillTx/>
                <a:latin typeface="open sans" panose="020B0606030504020204" pitchFamily="34" charset="0"/>
              </a:rPr>
              <a:t> object) and then use a .load call on the </a:t>
            </a:r>
            <a:r>
              <a:rPr lang="en-US" b="0" i="0" dirty="0" err="1">
                <a:solidFill>
                  <a:srgbClr val="212529"/>
                </a:solidFill>
                <a:effectLst/>
                <a:uFillTx/>
                <a:latin typeface="open sans" panose="020B0606030504020204" pitchFamily="34" charset="0"/>
              </a:rPr>
              <a:t>usersDataLoader</a:t>
            </a:r>
            <a:r>
              <a:rPr lang="en-US" b="0" i="0" dirty="0">
                <a:solidFill>
                  <a:srgbClr val="212529"/>
                </a:solidFill>
                <a:effectLst/>
                <a:uFillTx/>
                <a:latin typeface="open sans" panose="020B0606030504020204" pitchFamily="34" charset="0"/>
              </a:rPr>
              <a:t> instance.</a:t>
            </a:r>
          </a:p>
          <a:p>
            <a:pPr algn="l" fontAlgn="base"/>
            <a:endParaRPr lang="en-US" b="0" i="0" dirty="0">
              <a:solidFill>
                <a:srgbClr val="212529"/>
              </a:solidFill>
              <a:effectLst/>
              <a:uFillTx/>
              <a:latin typeface="open sans" panose="020B0606030504020204" pitchFamily="34" charset="0"/>
            </a:endParaRPr>
          </a:p>
          <a:p>
            <a:pPr algn="l" fontAlgn="base"/>
            <a:r>
              <a:rPr lang="en-US" b="0" i="0" dirty="0" err="1">
                <a:solidFill>
                  <a:srgbClr val="212529"/>
                </a:solidFill>
                <a:effectLst/>
                <a:uFillTx/>
                <a:latin typeface="open sans" panose="020B0606030504020204" pitchFamily="34" charset="0"/>
              </a:rPr>
              <a:t>DataLoader</a:t>
            </a:r>
            <a:r>
              <a:rPr lang="en-US" b="0" i="0" dirty="0">
                <a:solidFill>
                  <a:srgbClr val="212529"/>
                </a:solidFill>
                <a:effectLst/>
                <a:uFillTx/>
                <a:latin typeface="open sans" panose="020B0606030504020204" pitchFamily="34" charset="0"/>
              </a:rPr>
              <a:t> takes care of the rest! When multiple .load calls are made in the same execution context while the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query is being resolved, </a:t>
            </a:r>
            <a:r>
              <a:rPr lang="en-US" b="0" i="0" dirty="0" err="1">
                <a:solidFill>
                  <a:srgbClr val="212529"/>
                </a:solidFill>
                <a:effectLst/>
                <a:uFillTx/>
                <a:latin typeface="open sans" panose="020B0606030504020204" pitchFamily="34" charset="0"/>
              </a:rPr>
              <a:t>DataLoader</a:t>
            </a:r>
            <a:r>
              <a:rPr lang="en-US" b="0" i="0" dirty="0">
                <a:solidFill>
                  <a:srgbClr val="212529"/>
                </a:solidFill>
                <a:effectLst/>
                <a:uFillTx/>
                <a:latin typeface="open sans" panose="020B0606030504020204" pitchFamily="34" charset="0"/>
              </a:rPr>
              <a:t> batches the calls. It prepares an array from all the loaded IDs and executes the batch-loading function just once. It then uses the response for that single call to satisfy all user data requirements that were made in the query.</a:t>
            </a:r>
          </a:p>
        </p:txBody>
      </p:sp>
    </p:spTree>
    <p:extLst>
      <p:ext uri="{BB962C8B-B14F-4D97-AF65-F5344CB8AC3E}">
        <p14:creationId xmlns:p14="http://schemas.microsoft.com/office/powerpoint/2010/main" val="346901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Note that the parameter value is {1}, which represents an array in PostgreSQL. More important, note that only one SQL statement was issued for the users table (instead of five, as previously).</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We added a lot of value with just a few lines of code. But to appreciate it more, let’s exclusively load the other ID-based data fetching through </a:t>
            </a:r>
            <a:r>
              <a:rPr lang="en-US" b="0" i="0" dirty="0" err="1">
                <a:solidFill>
                  <a:srgbClr val="212529"/>
                </a:solidFill>
                <a:effectLst/>
                <a:uFillTx/>
                <a:latin typeface="open sans" panose="020B0606030504020204" pitchFamily="34" charset="0"/>
              </a:rPr>
              <a:t>DataLoader</a:t>
            </a:r>
            <a:r>
              <a:rPr lang="en-US" b="0" i="0" dirty="0">
                <a:solidFill>
                  <a:srgbClr val="212529"/>
                </a:solidFill>
                <a:effectLst/>
                <a:uFillTx/>
                <a:latin typeface="open sans" panose="020B0606030504020204" pitchFamily="34" charset="0"/>
              </a:rPr>
              <a:t> instances. Remember the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query that made 17 SQL statements at the end of lesson 6? Let’s see how many SQL statements it will make after converting all data-fetching logic to go through </a:t>
            </a:r>
            <a:r>
              <a:rPr lang="en-US" b="0" i="0" dirty="0" err="1">
                <a:solidFill>
                  <a:srgbClr val="212529"/>
                </a:solidFill>
                <a:effectLst/>
                <a:uFillTx/>
                <a:latin typeface="open sans" panose="020B0606030504020204" pitchFamily="34" charset="0"/>
              </a:rPr>
              <a:t>DataLoader</a:t>
            </a:r>
            <a:r>
              <a:rPr lang="en-US" b="0" i="0" dirty="0">
                <a:solidFill>
                  <a:srgbClr val="212529"/>
                </a:solidFill>
                <a:effectLst/>
                <a:uFillTx/>
                <a:latin typeface="open sans" panose="020B0606030504020204" pitchFamily="34" charset="0"/>
              </a:rPr>
              <a:t> instances.</a:t>
            </a:r>
          </a:p>
        </p:txBody>
      </p:sp>
    </p:spTree>
    <p:extLst>
      <p:ext uri="{BB962C8B-B14F-4D97-AF65-F5344CB8AC3E}">
        <p14:creationId xmlns:p14="http://schemas.microsoft.com/office/powerpoint/2010/main" val="25759504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222222"/>
                </a:solidFill>
                <a:effectLst/>
                <a:latin typeface="inherit"/>
              </a:rPr>
              <a:t>The other ID-based fetching we have done so far is in the </a:t>
            </a:r>
            <a:r>
              <a:rPr lang="en-US" b="0" i="0" dirty="0" err="1">
                <a:solidFill>
                  <a:srgbClr val="222222"/>
                </a:solidFill>
                <a:effectLst/>
                <a:latin typeface="inherit"/>
              </a:rPr>
              <a:t>pgApi.approachList</a:t>
            </a:r>
            <a:r>
              <a:rPr lang="en-US" b="0" i="0" dirty="0">
                <a:solidFill>
                  <a:srgbClr val="222222"/>
                </a:solidFill>
                <a:effectLst/>
                <a:latin typeface="inherit"/>
              </a:rPr>
              <a:t> function in </a:t>
            </a:r>
            <a:r>
              <a:rPr lang="en-US" b="0" i="0" dirty="0" err="1">
                <a:solidFill>
                  <a:srgbClr val="222222"/>
                </a:solidFill>
                <a:effectLst/>
                <a:latin typeface="inherit"/>
              </a:rPr>
              <a:t>api</a:t>
            </a:r>
            <a:r>
              <a:rPr lang="en-US" b="0" i="0" dirty="0">
                <a:solidFill>
                  <a:srgbClr val="222222"/>
                </a:solidFill>
                <a:effectLst/>
                <a:latin typeface="inherit"/>
              </a:rPr>
              <a:t>/</a:t>
            </a:r>
            <a:r>
              <a:rPr lang="en-US" b="0" i="0" dirty="0" err="1">
                <a:solidFill>
                  <a:srgbClr val="222222"/>
                </a:solidFill>
                <a:effectLst/>
                <a:latin typeface="inherit"/>
              </a:rPr>
              <a:t>src</a:t>
            </a:r>
            <a:r>
              <a:rPr lang="en-US" b="0" i="0" dirty="0">
                <a:solidFill>
                  <a:srgbClr val="222222"/>
                </a:solidFill>
                <a:effectLst/>
                <a:latin typeface="inherit"/>
              </a:rPr>
              <a:t>/</a:t>
            </a:r>
            <a:r>
              <a:rPr lang="en-US" b="0" i="0" dirty="0" err="1">
                <a:solidFill>
                  <a:srgbClr val="222222"/>
                </a:solidFill>
                <a:effectLst/>
                <a:latin typeface="inherit"/>
              </a:rPr>
              <a:t>db</a:t>
            </a:r>
            <a:r>
              <a:rPr lang="en-US" b="0" i="0" dirty="0">
                <a:solidFill>
                  <a:srgbClr val="222222"/>
                </a:solidFill>
                <a:effectLst/>
                <a:latin typeface="inherit"/>
              </a:rPr>
              <a:t>/pg-api.js. This function is a bit different than the </a:t>
            </a:r>
            <a:r>
              <a:rPr lang="en-US" b="0" i="0" dirty="0" err="1">
                <a:solidFill>
                  <a:srgbClr val="222222"/>
                </a:solidFill>
                <a:effectLst/>
                <a:latin typeface="inherit"/>
              </a:rPr>
              <a:t>pgApi</a:t>
            </a:r>
            <a:r>
              <a:rPr lang="en-US" b="0" i="0" dirty="0">
                <a:solidFill>
                  <a:srgbClr val="222222"/>
                </a:solidFill>
                <a:effectLst/>
                <a:latin typeface="inherit"/>
              </a:rPr>
              <a:t> .</a:t>
            </a:r>
            <a:r>
              <a:rPr lang="en-US" b="0" i="0" dirty="0" err="1">
                <a:solidFill>
                  <a:srgbClr val="222222"/>
                </a:solidFill>
                <a:effectLst/>
                <a:latin typeface="inherit"/>
              </a:rPr>
              <a:t>usersInfo</a:t>
            </a:r>
            <a:r>
              <a:rPr lang="en-US" b="0" i="0" dirty="0">
                <a:solidFill>
                  <a:srgbClr val="222222"/>
                </a:solidFill>
                <a:effectLst/>
                <a:latin typeface="inherit"/>
              </a:rPr>
              <a:t> function as it takes a </a:t>
            </a:r>
            <a:r>
              <a:rPr lang="en-US" b="0" i="0" dirty="0" err="1">
                <a:solidFill>
                  <a:srgbClr val="222222"/>
                </a:solidFill>
                <a:effectLst/>
                <a:latin typeface="inherit"/>
              </a:rPr>
              <a:t>taskId</a:t>
            </a:r>
            <a:r>
              <a:rPr lang="en-US" b="0" i="0" dirty="0">
                <a:solidFill>
                  <a:srgbClr val="222222"/>
                </a:solidFill>
                <a:effectLst/>
                <a:latin typeface="inherit"/>
              </a:rPr>
              <a:t> and returns an array of Approach records. This means when we switch it to work with an array of keys instead of a single value, it will take an array of </a:t>
            </a:r>
            <a:r>
              <a:rPr lang="en-US" b="0" i="0" dirty="0" err="1">
                <a:solidFill>
                  <a:srgbClr val="222222"/>
                </a:solidFill>
                <a:effectLst/>
                <a:latin typeface="inherit"/>
              </a:rPr>
              <a:t>taskIds</a:t>
            </a:r>
            <a:r>
              <a:rPr lang="en-US" b="0" i="0" dirty="0">
                <a:solidFill>
                  <a:srgbClr val="222222"/>
                </a:solidFill>
                <a:effectLst/>
                <a:latin typeface="inherit"/>
              </a:rPr>
              <a:t>, and it should return an </a:t>
            </a:r>
            <a:r>
              <a:rPr lang="en-US" b="0" i="1" dirty="0">
                <a:solidFill>
                  <a:srgbClr val="222222"/>
                </a:solidFill>
                <a:effectLst/>
                <a:latin typeface="Merriweather" panose="00000500000000000000" pitchFamily="2" charset="0"/>
              </a:rPr>
              <a:t>array of arrays</a:t>
            </a:r>
            <a:r>
              <a:rPr lang="en-US" b="0" i="0" dirty="0">
                <a:solidFill>
                  <a:srgbClr val="222222"/>
                </a:solidFill>
                <a:effectLst/>
                <a:latin typeface="inherit"/>
              </a:rPr>
              <a:t> (each array representing the list of Approaches for one Task).</a:t>
            </a:r>
          </a:p>
          <a:p>
            <a:pPr algn="l"/>
            <a:r>
              <a:rPr lang="en-US" b="0" i="0" dirty="0" err="1">
                <a:solidFill>
                  <a:srgbClr val="222222"/>
                </a:solidFill>
                <a:effectLst/>
                <a:latin typeface="inherit"/>
              </a:rPr>
              <a:t>DataLoader</a:t>
            </a:r>
            <a:r>
              <a:rPr lang="en-US" b="0" i="0" dirty="0">
                <a:solidFill>
                  <a:srgbClr val="222222"/>
                </a:solidFill>
                <a:effectLst/>
                <a:latin typeface="inherit"/>
              </a:rPr>
              <a:t>, in this case, will be concerned about the order of the top-level array. The order of the items in the inner-level arrays is an application-level concern.</a:t>
            </a:r>
          </a:p>
          <a:p>
            <a:pPr algn="l"/>
            <a:r>
              <a:rPr lang="en-US" b="0" i="0" dirty="0" err="1">
                <a:solidFill>
                  <a:srgbClr val="222222"/>
                </a:solidFill>
                <a:effectLst/>
                <a:latin typeface="inherit"/>
              </a:rPr>
              <a:t>sqls.approachesForTaskIds</a:t>
            </a:r>
            <a:r>
              <a:rPr lang="en-US" b="0" i="0" dirty="0">
                <a:solidFill>
                  <a:srgbClr val="222222"/>
                </a:solidFill>
                <a:effectLst/>
                <a:latin typeface="inherit"/>
              </a:rPr>
              <a:t> accepts an array of Task IDs, but it will return a single list of all the Approach records under all the input Task IDs. We’ll need to split this list and group Approach records by Task IDs while keeping the order of the top-level array matching the order of the input array.</a:t>
            </a:r>
          </a:p>
          <a:p>
            <a:pPr algn="l"/>
            <a:r>
              <a:rPr lang="en-US" b="0" i="0" dirty="0">
                <a:solidFill>
                  <a:srgbClr val="222222"/>
                </a:solidFill>
                <a:effectLst/>
                <a:latin typeface="inherit"/>
              </a:rPr>
              <a:t>We can use a .map/.filter combination to do that. Here are all the changes I made to this function.</a:t>
            </a:r>
          </a:p>
          <a:p>
            <a:pPr algn="l" fontAlgn="base"/>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34534108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The </a:t>
            </a:r>
            <a:r>
              <a:rPr lang="en-US" dirty="0" err="1"/>
              <a:t>pgApi.approachLists</a:t>
            </a:r>
            <a:r>
              <a:rPr lang="en-US" b="0" i="0" dirty="0">
                <a:solidFill>
                  <a:srgbClr val="222222"/>
                </a:solidFill>
                <a:effectLst/>
                <a:latin typeface="Merriweather" panose="00000500000000000000" pitchFamily="2" charset="0"/>
              </a:rPr>
              <a:t> batch-loading function is now compatible with </a:t>
            </a:r>
            <a:r>
              <a:rPr lang="en-US" dirty="0" err="1"/>
              <a:t>DataLoader</a:t>
            </a:r>
            <a:r>
              <a:rPr lang="en-US" b="0" i="0" dirty="0">
                <a:solidFill>
                  <a:srgbClr val="222222"/>
                </a:solidFill>
                <a:effectLst/>
                <a:latin typeface="Merriweather" panose="00000500000000000000" pitchFamily="2" charset="0"/>
              </a:rPr>
              <a:t>. To use it, we instantiate a new loader instance in </a:t>
            </a:r>
            <a:r>
              <a:rPr lang="en-US" b="0" i="0" dirty="0" err="1">
                <a:solidFill>
                  <a:srgbClr val="222222"/>
                </a:solidFill>
                <a:effectLst/>
                <a:latin typeface="Merriweather" panose="00000500000000000000" pitchFamily="2" charset="0"/>
              </a:rPr>
              <a:t>api</a:t>
            </a:r>
            <a:r>
              <a:rPr lang="en-US" b="0" i="0" dirty="0">
                <a:solidFill>
                  <a:srgbClr val="222222"/>
                </a:solidFill>
                <a:effectLst/>
                <a:latin typeface="Merriweather" panose="00000500000000000000" pitchFamily="2" charset="0"/>
              </a:rPr>
              <a:t>/</a:t>
            </a:r>
            <a:r>
              <a:rPr lang="en-US" b="0" i="0" dirty="0" err="1">
                <a:solidFill>
                  <a:srgbClr val="222222"/>
                </a:solidFill>
                <a:effectLst/>
                <a:latin typeface="Merriweather" panose="00000500000000000000" pitchFamily="2" charset="0"/>
              </a:rPr>
              <a:t>src</a:t>
            </a:r>
            <a:r>
              <a:rPr lang="en-US" b="0" i="0" dirty="0">
                <a:solidFill>
                  <a:srgbClr val="222222"/>
                </a:solidFill>
                <a:effectLst/>
                <a:latin typeface="Merriweather" panose="00000500000000000000" pitchFamily="2" charset="0"/>
              </a:rPr>
              <a:t>/server.js.</a:t>
            </a:r>
          </a:p>
          <a:p>
            <a:pPr algn="l" fontAlgn="base"/>
            <a:endParaRPr lang="en-US" b="0" i="0" dirty="0">
              <a:solidFill>
                <a:srgbClr val="222222"/>
              </a:solidFill>
              <a:effectLst/>
              <a:uFillTx/>
              <a:latin typeface="Merriweather" panose="00000500000000000000" pitchFamily="2" charset="0"/>
            </a:endParaRPr>
          </a:p>
          <a:p>
            <a:pPr algn="l" fontAlgn="base"/>
            <a:r>
              <a:rPr lang="en-US" b="0" i="0" dirty="0">
                <a:solidFill>
                  <a:srgbClr val="222222"/>
                </a:solidFill>
                <a:effectLst/>
                <a:latin typeface="Merriweather" panose="00000500000000000000" pitchFamily="2" charset="0"/>
              </a:rPr>
              <a:t>Then we use this new instance in the </a:t>
            </a:r>
            <a:r>
              <a:rPr lang="en-US" b="0" i="0" dirty="0" err="1">
                <a:solidFill>
                  <a:srgbClr val="222222"/>
                </a:solidFill>
                <a:effectLst/>
                <a:latin typeface="Merriweather" panose="00000500000000000000" pitchFamily="2" charset="0"/>
              </a:rPr>
              <a:t>GraphQL</a:t>
            </a:r>
            <a:r>
              <a:rPr lang="en-US" b="0" i="0" dirty="0">
                <a:solidFill>
                  <a:srgbClr val="222222"/>
                </a:solidFill>
                <a:effectLst/>
                <a:latin typeface="Merriweather" panose="00000500000000000000" pitchFamily="2" charset="0"/>
              </a:rPr>
              <a:t> types that previously used a direct database fetch to list Approaches.</a:t>
            </a:r>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341522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The only type that did that is the Task type.</a:t>
            </a:r>
          </a:p>
        </p:txBody>
      </p:sp>
    </p:spTree>
    <p:extLst>
      <p:ext uri="{BB962C8B-B14F-4D97-AF65-F5344CB8AC3E}">
        <p14:creationId xmlns:p14="http://schemas.microsoft.com/office/powerpoint/2010/main" val="4724706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test the same query we tested at the end of lesson 6 (listing 6.24) while tailing the PostgreSQL logs. You should see something like this excerpt from my PostgreSQL logs:</a:t>
            </a:r>
          </a:p>
          <a:p>
            <a:pPr algn="l" fontAlgn="base"/>
            <a:endParaRPr lang="en-US" b="0" i="0" dirty="0">
              <a:solidFill>
                <a:srgbClr val="222222"/>
              </a:solidFill>
              <a:effectLst/>
              <a:uFillTx/>
              <a:latin typeface="Merriweather" panose="00000500000000000000" pitchFamily="2" charset="0"/>
            </a:endParaRPr>
          </a:p>
          <a:p>
            <a:pPr algn="l"/>
            <a:r>
              <a:rPr lang="en-US" b="0" i="0" dirty="0">
                <a:solidFill>
                  <a:srgbClr val="222222"/>
                </a:solidFill>
                <a:effectLst/>
                <a:latin typeface="inherit"/>
              </a:rPr>
              <a:t>The key thing to notice here is that we’re using a single SQL query to fetch Approaches for all Tasks. This same query will be used whether we have 100 or 1,000 Tasks.</a:t>
            </a:r>
          </a:p>
          <a:p>
            <a:pPr algn="l"/>
            <a:r>
              <a:rPr lang="en-US" b="0" i="0" dirty="0">
                <a:solidFill>
                  <a:srgbClr val="222222"/>
                </a:solidFill>
                <a:effectLst/>
                <a:latin typeface="inherit"/>
              </a:rPr>
              <a:t>With the new </a:t>
            </a:r>
            <a:r>
              <a:rPr lang="en-US" b="0" i="0" dirty="0" err="1">
                <a:solidFill>
                  <a:srgbClr val="222222"/>
                </a:solidFill>
                <a:effectLst/>
                <a:latin typeface="inherit"/>
              </a:rPr>
              <a:t>DataLoader</a:t>
            </a:r>
            <a:r>
              <a:rPr lang="en-US" b="0" i="0" dirty="0">
                <a:solidFill>
                  <a:srgbClr val="222222"/>
                </a:solidFill>
                <a:effectLst/>
                <a:latin typeface="inherit"/>
              </a:rPr>
              <a:t> instances in place, the query that used 17 SQL statements before is now using only 3 statements (one statement per database table). We did not need to do any join statements or field renaming. This is a win!</a:t>
            </a:r>
          </a:p>
          <a:p>
            <a:pPr algn="l" fontAlgn="base"/>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27559317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Win also contributes to making the server more resilient to denial-of-service attacks using intentionally complicated queries: for example, if we used </a:t>
            </a:r>
            <a:r>
              <a:rPr lang="en-US" b="0" i="0" dirty="0" err="1">
                <a:solidFill>
                  <a:srgbClr val="222222"/>
                </a:solidFill>
                <a:effectLst/>
                <a:latin typeface="Merriweather" panose="00000500000000000000" pitchFamily="2" charset="0"/>
              </a:rPr>
              <a:t>GraphQL’s</a:t>
            </a:r>
            <a:r>
              <a:rPr lang="en-US" b="0" i="0" dirty="0">
                <a:solidFill>
                  <a:srgbClr val="222222"/>
                </a:solidFill>
                <a:effectLst/>
                <a:latin typeface="Merriweather" panose="00000500000000000000" pitchFamily="2" charset="0"/>
              </a:rPr>
              <a:t> alias concept to ask for Approach data multiple times, as follows.</a:t>
            </a:r>
          </a:p>
          <a:p>
            <a:pPr algn="l" fontAlgn="base"/>
            <a:endParaRPr lang="en-US" b="0" i="0" dirty="0">
              <a:solidFill>
                <a:srgbClr val="222222"/>
              </a:solidFill>
              <a:effectLst/>
              <a:uFillTx/>
              <a:latin typeface="Merriweather" panose="00000500000000000000" pitchFamily="2" charset="0"/>
            </a:endParaRPr>
          </a:p>
          <a:p>
            <a:pPr algn="l" fontAlgn="base"/>
            <a:r>
              <a:rPr lang="en-US" b="0" i="0" dirty="0">
                <a:solidFill>
                  <a:srgbClr val="212529"/>
                </a:solidFill>
                <a:effectLst/>
                <a:uFillTx/>
                <a:latin typeface="open sans" panose="020B0606030504020204" pitchFamily="34" charset="0"/>
              </a:rPr>
              <a:t>The </a:t>
            </a:r>
            <a:r>
              <a:rPr lang="en-US" b="0" i="0" dirty="0" err="1">
                <a:solidFill>
                  <a:srgbClr val="212529"/>
                </a:solidFill>
                <a:effectLst/>
                <a:uFillTx/>
                <a:latin typeface="open sans" panose="020B0606030504020204" pitchFamily="34" charset="0"/>
              </a:rPr>
              <a:t>DataLoader</a:t>
            </a:r>
            <a:r>
              <a:rPr lang="en-US" b="0" i="0" dirty="0">
                <a:solidFill>
                  <a:srgbClr val="212529"/>
                </a:solidFill>
                <a:effectLst/>
                <a:uFillTx/>
                <a:latin typeface="open sans" panose="020B0606030504020204" pitchFamily="34" charset="0"/>
              </a:rPr>
              <a:t> instances would take care of not going to the database multiple times per alias. This intentionally complicated query would still only execute three statements over the wire. We should certainly put more protection layers between public queries and the backend schema, but it’s good to know that if something slipped through the cracks, we have a level of optimization to fall back on.</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CURRENT CODE</a:t>
            </a:r>
          </a:p>
          <a:p>
            <a:pPr algn="l" fontAlgn="base"/>
            <a:r>
              <a:rPr lang="en-US" b="0" i="0" dirty="0">
                <a:solidFill>
                  <a:srgbClr val="212529"/>
                </a:solidFill>
                <a:effectLst/>
                <a:uFillTx/>
                <a:latin typeface="open sans" panose="020B0606030504020204" pitchFamily="34" charset="0"/>
              </a:rPr>
              <a:t>Use git checkout to reset your local repo to the current progress in the code.</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Note that we did not need to optimize the </a:t>
            </a:r>
            <a:r>
              <a:rPr lang="en-US" b="0" i="0" dirty="0" err="1">
                <a:solidFill>
                  <a:srgbClr val="212529"/>
                </a:solidFill>
                <a:effectLst/>
                <a:uFillTx/>
                <a:latin typeface="open sans" panose="020B0606030504020204" pitchFamily="34" charset="0"/>
              </a:rPr>
              <a:t>sqls.tasksLatest</a:t>
            </a:r>
            <a:r>
              <a:rPr lang="en-US" b="0" i="0" dirty="0">
                <a:solidFill>
                  <a:srgbClr val="212529"/>
                </a:solidFill>
                <a:effectLst/>
                <a:uFillTx/>
                <a:latin typeface="open sans" panose="020B0606030504020204" pitchFamily="34" charset="0"/>
              </a:rPr>
              <a:t> statement because it does not depend on IDs (so no batching is needed). However, we can still use </a:t>
            </a:r>
            <a:r>
              <a:rPr lang="en-US" b="0" i="0" dirty="0" err="1">
                <a:solidFill>
                  <a:srgbClr val="212529"/>
                </a:solidFill>
                <a:effectLst/>
                <a:uFillTx/>
                <a:latin typeface="open sans" panose="020B0606030504020204" pitchFamily="34" charset="0"/>
              </a:rPr>
              <a:t>DataLoader</a:t>
            </a:r>
            <a:r>
              <a:rPr lang="en-US" b="0" i="0" dirty="0">
                <a:solidFill>
                  <a:srgbClr val="212529"/>
                </a:solidFill>
                <a:effectLst/>
                <a:uFillTx/>
                <a:latin typeface="open sans" panose="020B0606030504020204" pitchFamily="34" charset="0"/>
              </a:rPr>
              <a:t> to take advantage of the caching of any query asking for the </a:t>
            </a:r>
            <a:r>
              <a:rPr lang="en-US" b="0" i="0" dirty="0" err="1">
                <a:solidFill>
                  <a:srgbClr val="212529"/>
                </a:solidFill>
                <a:effectLst/>
                <a:uFillTx/>
                <a:latin typeface="open sans" panose="020B0606030504020204" pitchFamily="34" charset="0"/>
              </a:rPr>
              <a:t>taskMainList</a:t>
            </a:r>
            <a:r>
              <a:rPr lang="en-US" b="0" i="0" dirty="0">
                <a:solidFill>
                  <a:srgbClr val="212529"/>
                </a:solidFill>
                <a:effectLst/>
                <a:uFillTx/>
                <a:latin typeface="open sans" panose="020B0606030504020204" pitchFamily="34" charset="0"/>
              </a:rPr>
              <a:t> field. We’ll do that soon, but first let’s implement the task field under an Approach object and learn about circular dependencies with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types.</a:t>
            </a:r>
          </a:p>
        </p:txBody>
      </p:sp>
    </p:spTree>
    <p:extLst>
      <p:ext uri="{BB962C8B-B14F-4D97-AF65-F5344CB8AC3E}">
        <p14:creationId xmlns:p14="http://schemas.microsoft.com/office/powerpoint/2010/main" val="3739427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477604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6461362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2604908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Note that this field has to support the nested author and </a:t>
            </a:r>
            <a:r>
              <a:rPr lang="en-US" b="0" i="0" dirty="0" err="1">
                <a:solidFill>
                  <a:srgbClr val="212529"/>
                </a:solidFill>
                <a:effectLst/>
                <a:uFillTx/>
                <a:latin typeface="open sans" panose="020B0606030504020204" pitchFamily="34" charset="0"/>
              </a:rPr>
              <a:t>approachList</a:t>
            </a:r>
            <a:r>
              <a:rPr lang="en-US" b="0" i="0" dirty="0">
                <a:solidFill>
                  <a:srgbClr val="212529"/>
                </a:solidFill>
                <a:effectLst/>
                <a:uFillTx/>
                <a:latin typeface="open sans" panose="020B0606030504020204" pitchFamily="34" charset="0"/>
              </a:rPr>
              <a:t> information. But guess what? We don’t need to do anything new. We have already implemented these relationships under </a:t>
            </a:r>
            <a:r>
              <a:rPr lang="en-US" b="0" i="0" dirty="0" err="1">
                <a:solidFill>
                  <a:srgbClr val="212529"/>
                </a:solidFill>
                <a:effectLst/>
                <a:uFillTx/>
                <a:latin typeface="open sans" panose="020B0606030504020204" pitchFamily="34" charset="0"/>
              </a:rPr>
              <a:t>taskMainList</a:t>
            </a:r>
            <a:r>
              <a:rPr lang="en-US" b="0" i="0" dirty="0">
                <a:solidFill>
                  <a:srgbClr val="212529"/>
                </a:solidFill>
                <a:effectLst/>
                <a:uFillTx/>
                <a:latin typeface="open sans" panose="020B0606030504020204" pitchFamily="34" charset="0"/>
              </a:rPr>
              <a:t>. The </a:t>
            </a:r>
            <a:r>
              <a:rPr lang="en-US" b="0" i="0" dirty="0" err="1">
                <a:solidFill>
                  <a:srgbClr val="212529"/>
                </a:solidFill>
                <a:effectLst/>
                <a:uFillTx/>
                <a:latin typeface="open sans" panose="020B0606030504020204" pitchFamily="34" charset="0"/>
              </a:rPr>
              <a:t>taskInfo</a:t>
            </a:r>
            <a:r>
              <a:rPr lang="en-US" b="0" i="0" dirty="0">
                <a:solidFill>
                  <a:srgbClr val="212529"/>
                </a:solidFill>
                <a:effectLst/>
                <a:uFillTx/>
                <a:latin typeface="open sans" panose="020B0606030504020204" pitchFamily="34" charset="0"/>
              </a:rPr>
              <a:t> field uses the same output type (Task).</a:t>
            </a:r>
          </a:p>
        </p:txBody>
      </p:sp>
    </p:spTree>
    <p:extLst>
      <p:ext uri="{BB962C8B-B14F-4D97-AF65-F5344CB8AC3E}">
        <p14:creationId xmlns:p14="http://schemas.microsoft.com/office/powerpoint/2010/main" val="1006542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You might be tempted to think that since this </a:t>
            </a:r>
            <a:r>
              <a:rPr lang="en-US" b="0" i="0" dirty="0" err="1">
                <a:solidFill>
                  <a:srgbClr val="212529"/>
                </a:solidFill>
                <a:effectLst/>
                <a:uFillTx/>
                <a:latin typeface="open sans" panose="020B0606030504020204" pitchFamily="34" charset="0"/>
              </a:rPr>
              <a:t>taskInfo</a:t>
            </a:r>
            <a:r>
              <a:rPr lang="en-US" b="0" i="0" dirty="0">
                <a:solidFill>
                  <a:srgbClr val="212529"/>
                </a:solidFill>
                <a:effectLst/>
                <a:uFillTx/>
                <a:latin typeface="open sans" panose="020B0606030504020204" pitchFamily="34" charset="0"/>
              </a:rPr>
              <a:t> field works with a single record, there is no need to use </a:t>
            </a:r>
            <a:r>
              <a:rPr lang="en-US" b="0" i="0" dirty="0" err="1">
                <a:solidFill>
                  <a:srgbClr val="212529"/>
                </a:solidFill>
                <a:effectLst/>
                <a:uFillTx/>
                <a:latin typeface="open sans" panose="020B0606030504020204" pitchFamily="34" charset="0"/>
              </a:rPr>
              <a:t>DataLoader</a:t>
            </a:r>
            <a:r>
              <a:rPr lang="en-US" b="0" i="0" dirty="0">
                <a:solidFill>
                  <a:srgbClr val="212529"/>
                </a:solidFill>
                <a:effectLst/>
                <a:uFillTx/>
                <a:latin typeface="open sans" panose="020B0606030504020204" pitchFamily="34" charset="0"/>
              </a:rPr>
              <a:t> for it. However, using </a:t>
            </a:r>
            <a:r>
              <a:rPr lang="en-US" b="0" i="0" dirty="0" err="1">
                <a:solidFill>
                  <a:srgbClr val="212529"/>
                </a:solidFill>
                <a:effectLst/>
                <a:uFillTx/>
                <a:latin typeface="open sans" panose="020B0606030504020204" pitchFamily="34" charset="0"/>
              </a:rPr>
              <a:t>DataLoader</a:t>
            </a:r>
            <a:r>
              <a:rPr lang="en-US" b="0" i="0" dirty="0">
                <a:solidFill>
                  <a:srgbClr val="212529"/>
                </a:solidFill>
                <a:effectLst/>
                <a:uFillTx/>
                <a:latin typeface="open sans" panose="020B0606030504020204" pitchFamily="34" charset="0"/>
              </a:rPr>
              <a:t> is preferable for many reasons. For one thing, having all database fetch requests go through </a:t>
            </a:r>
            <a:r>
              <a:rPr lang="en-US" b="0" i="0" dirty="0" err="1">
                <a:solidFill>
                  <a:srgbClr val="212529"/>
                </a:solidFill>
                <a:effectLst/>
                <a:uFillTx/>
                <a:latin typeface="open sans" panose="020B0606030504020204" pitchFamily="34" charset="0"/>
              </a:rPr>
              <a:t>DataLoader</a:t>
            </a:r>
            <a:r>
              <a:rPr lang="en-US" b="0" i="0" dirty="0">
                <a:solidFill>
                  <a:srgbClr val="212529"/>
                </a:solidFill>
                <a:effectLst/>
                <a:uFillTx/>
                <a:latin typeface="open sans" panose="020B0606030504020204" pitchFamily="34" charset="0"/>
              </a:rPr>
              <a:t> is simply a good code abstraction practice, but there is still performance value for composite queries. For example, take a look at this query.</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22222"/>
                </a:solidFill>
                <a:effectLst/>
                <a:latin typeface="Merriweather" panose="00000500000000000000" pitchFamily="2" charset="0"/>
              </a:rPr>
              <a:t>If we don’t use a </a:t>
            </a:r>
            <a:r>
              <a:rPr lang="en-US" dirty="0" err="1"/>
              <a:t>DataLoader</a:t>
            </a:r>
            <a:r>
              <a:rPr lang="en-US" b="0" i="0" dirty="0">
                <a:solidFill>
                  <a:srgbClr val="222222"/>
                </a:solidFill>
                <a:effectLst/>
                <a:latin typeface="Merriweather" panose="00000500000000000000" pitchFamily="2" charset="0"/>
              </a:rPr>
              <a:t> instance for the </a:t>
            </a:r>
            <a:r>
              <a:rPr lang="en-US" dirty="0" err="1"/>
              <a:t>taskInfo</a:t>
            </a:r>
            <a:r>
              <a:rPr lang="en-US" b="0" i="0" dirty="0">
                <a:solidFill>
                  <a:srgbClr val="222222"/>
                </a:solidFill>
                <a:effectLst/>
                <a:latin typeface="Merriweather" panose="00000500000000000000" pitchFamily="2" charset="0"/>
              </a:rPr>
              <a:t> field, this query will ask the database about two Task records using two SQL statements. With a </a:t>
            </a:r>
            <a:r>
              <a:rPr lang="en-US" dirty="0" err="1"/>
              <a:t>DataLoader</a:t>
            </a:r>
            <a:r>
              <a:rPr lang="en-US" b="0" i="0" dirty="0">
                <a:solidFill>
                  <a:srgbClr val="222222"/>
                </a:solidFill>
                <a:effectLst/>
                <a:latin typeface="Merriweather" panose="00000500000000000000" pitchFamily="2" charset="0"/>
              </a:rPr>
              <a:t> instance, these two statements are batched into one.</a:t>
            </a:r>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11641530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Before we implement the </a:t>
            </a:r>
            <a:r>
              <a:rPr lang="en-US" dirty="0" err="1"/>
              <a:t>taskInfo</a:t>
            </a:r>
            <a:r>
              <a:rPr lang="en-US" b="0" i="0" dirty="0">
                <a:solidFill>
                  <a:srgbClr val="222222"/>
                </a:solidFill>
                <a:effectLst/>
                <a:latin typeface="Merriweather" panose="00000500000000000000" pitchFamily="2" charset="0"/>
              </a:rPr>
              <a:t> field, let’s do a little refactoring. The </a:t>
            </a:r>
            <a:r>
              <a:rPr lang="en-US" b="0" i="0" dirty="0" err="1">
                <a:solidFill>
                  <a:srgbClr val="222222"/>
                </a:solidFill>
                <a:effectLst/>
                <a:latin typeface="Merriweather" panose="00000500000000000000" pitchFamily="2" charset="0"/>
              </a:rPr>
              <a:t>api</a:t>
            </a:r>
            <a:r>
              <a:rPr lang="en-US" b="0" i="0" dirty="0">
                <a:solidFill>
                  <a:srgbClr val="222222"/>
                </a:solidFill>
                <a:effectLst/>
                <a:latin typeface="Merriweather" panose="00000500000000000000" pitchFamily="2" charset="0"/>
              </a:rPr>
              <a:t>/</a:t>
            </a:r>
            <a:r>
              <a:rPr lang="en-US" b="0" i="0" dirty="0" err="1">
                <a:solidFill>
                  <a:srgbClr val="222222"/>
                </a:solidFill>
                <a:effectLst/>
                <a:latin typeface="Merriweather" panose="00000500000000000000" pitchFamily="2" charset="0"/>
              </a:rPr>
              <a:t>src</a:t>
            </a:r>
            <a:r>
              <a:rPr lang="en-US" b="0" i="0" dirty="0">
                <a:solidFill>
                  <a:srgbClr val="222222"/>
                </a:solidFill>
                <a:effectLst/>
                <a:latin typeface="Merriweather" panose="00000500000000000000" pitchFamily="2" charset="0"/>
              </a:rPr>
              <a:t>/schema/index.js file is currently doing two things that are logically separate: it defines the main </a:t>
            </a:r>
            <a:r>
              <a:rPr lang="en-US" dirty="0"/>
              <a:t>Query</a:t>
            </a:r>
            <a:r>
              <a:rPr lang="en-US" b="0" i="0" dirty="0">
                <a:solidFill>
                  <a:srgbClr val="222222"/>
                </a:solidFill>
                <a:effectLst/>
                <a:latin typeface="Merriweather" panose="00000500000000000000" pitchFamily="2" charset="0"/>
              </a:rPr>
              <a:t> type and uses it to create a schema. Let’s split these two tasks into two files instead of one.</a:t>
            </a:r>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10618713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Move everything else that was in the file to </a:t>
            </a:r>
            <a:r>
              <a:rPr lang="en-US" b="0" i="0" dirty="0" err="1">
                <a:solidFill>
                  <a:srgbClr val="222222"/>
                </a:solidFill>
                <a:effectLst/>
                <a:latin typeface="Merriweather" panose="00000500000000000000" pitchFamily="2" charset="0"/>
              </a:rPr>
              <a:t>api</a:t>
            </a:r>
            <a:r>
              <a:rPr lang="en-US" b="0" i="0" dirty="0">
                <a:solidFill>
                  <a:srgbClr val="222222"/>
                </a:solidFill>
                <a:effectLst/>
                <a:latin typeface="Merriweather" panose="00000500000000000000" pitchFamily="2" charset="0"/>
              </a:rPr>
              <a:t>/</a:t>
            </a:r>
            <a:r>
              <a:rPr lang="en-US" b="0" i="0" dirty="0" err="1">
                <a:solidFill>
                  <a:srgbClr val="222222"/>
                </a:solidFill>
                <a:effectLst/>
                <a:latin typeface="Merriweather" panose="00000500000000000000" pitchFamily="2" charset="0"/>
              </a:rPr>
              <a:t>src</a:t>
            </a:r>
            <a:r>
              <a:rPr lang="en-US" b="0" i="0" dirty="0">
                <a:solidFill>
                  <a:srgbClr val="222222"/>
                </a:solidFill>
                <a:effectLst/>
                <a:latin typeface="Merriweather" panose="00000500000000000000" pitchFamily="2" charset="0"/>
              </a:rPr>
              <a:t>/schema/queries.js, and export the main </a:t>
            </a:r>
            <a:r>
              <a:rPr lang="en-US" dirty="0" err="1"/>
              <a:t>QueryType</a:t>
            </a:r>
            <a:r>
              <a:rPr lang="en-US" b="0" i="0" dirty="0">
                <a:solidFill>
                  <a:srgbClr val="222222"/>
                </a:solidFill>
                <a:effectLst/>
                <a:latin typeface="Merriweather" panose="00000500000000000000" pitchFamily="2" charset="0"/>
              </a:rPr>
              <a:t> from that file.</a:t>
            </a:r>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3833969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TIP</a:t>
            </a:r>
          </a:p>
          <a:p>
            <a:pPr algn="l" fontAlgn="base"/>
            <a:r>
              <a:rPr lang="en-US" b="0" i="0" dirty="0">
                <a:solidFill>
                  <a:srgbClr val="212529"/>
                </a:solidFill>
                <a:effectLst/>
                <a:uFillTx/>
                <a:latin typeface="open sans" panose="020B0606030504020204" pitchFamily="34" charset="0"/>
              </a:rPr>
              <a:t>Note that I made the refactoring changes in a separate Git commit. This is a good practice to keep the history of changes in a Git repo clean and easy to understand.</a:t>
            </a:r>
          </a:p>
        </p:txBody>
      </p:sp>
    </p:spTree>
    <p:extLst>
      <p:ext uri="{BB962C8B-B14F-4D97-AF65-F5344CB8AC3E}">
        <p14:creationId xmlns:p14="http://schemas.microsoft.com/office/powerpoint/2010/main" val="18352270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Let’s make this change with a top-down approach this time (so far, we’ve been using a bottom-up approach). We’ll first define the </a:t>
            </a:r>
            <a:r>
              <a:rPr lang="en-US" dirty="0" err="1"/>
              <a:t>taskInfo</a:t>
            </a:r>
            <a:r>
              <a:rPr lang="en-US" b="0" i="0" dirty="0">
                <a:solidFill>
                  <a:srgbClr val="222222"/>
                </a:solidFill>
                <a:effectLst/>
                <a:latin typeface="Merriweather" panose="00000500000000000000" pitchFamily="2" charset="0"/>
              </a:rPr>
              <a:t> root query (in the new </a:t>
            </a:r>
            <a:r>
              <a:rPr lang="en-US" b="0" i="0" dirty="0" err="1">
                <a:solidFill>
                  <a:srgbClr val="222222"/>
                </a:solidFill>
                <a:effectLst/>
                <a:latin typeface="Merriweather" panose="00000500000000000000" pitchFamily="2" charset="0"/>
              </a:rPr>
              <a:t>api</a:t>
            </a:r>
            <a:r>
              <a:rPr lang="en-US" b="0" i="0" dirty="0">
                <a:solidFill>
                  <a:srgbClr val="222222"/>
                </a:solidFill>
                <a:effectLst/>
                <a:latin typeface="Merriweather" panose="00000500000000000000" pitchFamily="2" charset="0"/>
              </a:rPr>
              <a:t>/</a:t>
            </a:r>
            <a:r>
              <a:rPr lang="en-US" b="0" i="0" dirty="0" err="1">
                <a:solidFill>
                  <a:srgbClr val="222222"/>
                </a:solidFill>
                <a:effectLst/>
                <a:latin typeface="Merriweather" panose="00000500000000000000" pitchFamily="2" charset="0"/>
              </a:rPr>
              <a:t>src</a:t>
            </a:r>
            <a:r>
              <a:rPr lang="en-US" b="0" i="0" dirty="0">
                <a:solidFill>
                  <a:srgbClr val="222222"/>
                </a:solidFill>
                <a:effectLst/>
                <a:latin typeface="Merriweather" panose="00000500000000000000" pitchFamily="2" charset="0"/>
              </a:rPr>
              <a:t>/schema/queries.js file). Note that-for the first time so far-we’re going to use a field argument (the </a:t>
            </a:r>
            <a:r>
              <a:rPr lang="en-US" dirty="0"/>
              <a:t>id</a:t>
            </a:r>
            <a:r>
              <a:rPr lang="en-US" b="0" i="0" dirty="0">
                <a:solidFill>
                  <a:srgbClr val="222222"/>
                </a:solidFill>
                <a:effectLst/>
                <a:latin typeface="Merriweather" panose="00000500000000000000" pitchFamily="2" charset="0"/>
              </a:rPr>
              <a:t> argument for </a:t>
            </a:r>
            <a:r>
              <a:rPr lang="en-US" dirty="0" err="1"/>
              <a:t>taskInfo</a:t>
            </a:r>
            <a:r>
              <a:rPr lang="en-US" b="0" i="0" dirty="0">
                <a:solidFill>
                  <a:srgbClr val="222222"/>
                </a:solidFill>
                <a:effectLst/>
                <a:latin typeface="Merriweather" panose="00000500000000000000" pitchFamily="2" charset="0"/>
              </a:rPr>
              <a:t>). In the definition of the </a:t>
            </a:r>
            <a:r>
              <a:rPr lang="en-US" dirty="0" err="1"/>
              <a:t>taskInfo</a:t>
            </a:r>
            <a:r>
              <a:rPr lang="en-US" b="0" i="0" dirty="0">
                <a:solidFill>
                  <a:srgbClr val="222222"/>
                </a:solidFill>
                <a:effectLst/>
                <a:latin typeface="Merriweather" panose="00000500000000000000" pitchFamily="2" charset="0"/>
              </a:rPr>
              <a:t> field, we have to include the type of that </a:t>
            </a:r>
            <a:r>
              <a:rPr lang="en-US" dirty="0"/>
              <a:t>id</a:t>
            </a:r>
            <a:r>
              <a:rPr lang="en-US" b="0" i="0" dirty="0">
                <a:solidFill>
                  <a:srgbClr val="222222"/>
                </a:solidFill>
                <a:effectLst/>
                <a:latin typeface="Merriweather" panose="00000500000000000000" pitchFamily="2" charset="0"/>
              </a:rPr>
              <a:t> argument. We can use the </a:t>
            </a:r>
            <a:r>
              <a:rPr lang="en-US" dirty="0" err="1"/>
              <a:t>GraphQLID</a:t>
            </a:r>
            <a:r>
              <a:rPr lang="en-US" b="0" i="0" dirty="0">
                <a:solidFill>
                  <a:srgbClr val="222222"/>
                </a:solidFill>
                <a:effectLst/>
                <a:latin typeface="Merriweather" panose="00000500000000000000" pitchFamily="2" charset="0"/>
              </a:rPr>
              <a:t> type for it.</a:t>
            </a:r>
          </a:p>
          <a:p>
            <a:pPr algn="l" fontAlgn="base"/>
            <a:endParaRPr lang="en-US" b="0" i="0" dirty="0">
              <a:solidFill>
                <a:srgbClr val="222222"/>
              </a:solidFill>
              <a:effectLst/>
              <a:uFillTx/>
              <a:latin typeface="Merriweather" panose="00000500000000000000" pitchFamily="2" charset="0"/>
            </a:endParaRPr>
          </a:p>
          <a:p>
            <a:pPr algn="l" fontAlgn="base"/>
            <a:r>
              <a:rPr lang="en-US" b="0" i="0" dirty="0">
                <a:solidFill>
                  <a:srgbClr val="222222"/>
                </a:solidFill>
                <a:effectLst/>
                <a:latin typeface="Merriweather" panose="00000500000000000000" pitchFamily="2" charset="0"/>
              </a:rPr>
              <a:t>The </a:t>
            </a:r>
            <a:r>
              <a:rPr lang="en-US" dirty="0" err="1"/>
              <a:t>loaders.tasks</a:t>
            </a:r>
            <a:r>
              <a:rPr lang="en-US" b="0" i="0" dirty="0">
                <a:solidFill>
                  <a:srgbClr val="222222"/>
                </a:solidFill>
                <a:effectLst/>
                <a:latin typeface="Merriweather" panose="00000500000000000000" pitchFamily="2" charset="0"/>
              </a:rPr>
              <a:t> function does not exist yet. I often start planning for a change in the codebase just like this.</a:t>
            </a:r>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13729452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10251059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Something new and important is introduced in this statement. It takes two variables: one is the IDs of tasks to be loaded, and the other is a </a:t>
            </a:r>
            <a:r>
              <a:rPr lang="en-US" b="0" i="0" dirty="0" err="1">
                <a:solidFill>
                  <a:srgbClr val="212529"/>
                </a:solidFill>
                <a:effectLst/>
                <a:uFillTx/>
                <a:latin typeface="open sans" panose="020B0606030504020204" pitchFamily="34" charset="0"/>
              </a:rPr>
              <a:t>userId</a:t>
            </a:r>
            <a:r>
              <a:rPr lang="en-US" b="0" i="0" dirty="0">
                <a:solidFill>
                  <a:srgbClr val="212529"/>
                </a:solidFill>
                <a:effectLst/>
                <a:uFillTx/>
                <a:latin typeface="open sans" panose="020B0606030504020204" pitchFamily="34" charset="0"/>
              </a:rPr>
              <a:t> argument. The query will then make sure the looked-up Task is either public or owned by the user identified by the </a:t>
            </a:r>
            <a:r>
              <a:rPr lang="en-US" b="0" i="0" dirty="0" err="1">
                <a:solidFill>
                  <a:srgbClr val="212529"/>
                </a:solidFill>
                <a:effectLst/>
                <a:uFillTx/>
                <a:latin typeface="open sans" panose="020B0606030504020204" pitchFamily="34" charset="0"/>
              </a:rPr>
              <a:t>userId</a:t>
            </a:r>
            <a:r>
              <a:rPr lang="en-US" b="0" i="0" dirty="0">
                <a:solidFill>
                  <a:srgbClr val="212529"/>
                </a:solidFill>
                <a:effectLst/>
                <a:uFillTx/>
                <a:latin typeface="open sans" panose="020B0606030504020204" pitchFamily="34" charset="0"/>
              </a:rPr>
              <a:t> value. Without that condition, private Tasks can be looked up using the </a:t>
            </a:r>
            <a:r>
              <a:rPr lang="en-US" b="0" i="0" dirty="0" err="1">
                <a:solidFill>
                  <a:srgbClr val="212529"/>
                </a:solidFill>
                <a:effectLst/>
                <a:uFillTx/>
                <a:latin typeface="open sans" panose="020B0606030504020204" pitchFamily="34" charset="0"/>
              </a:rPr>
              <a:t>taskInfo</a:t>
            </a:r>
            <a:r>
              <a:rPr lang="en-US" b="0" i="0" dirty="0">
                <a:solidFill>
                  <a:srgbClr val="212529"/>
                </a:solidFill>
                <a:effectLst/>
                <a:uFillTx/>
                <a:latin typeface="open sans" panose="020B0606030504020204" pitchFamily="34" charset="0"/>
              </a:rPr>
              <a:t> field (which will use this SQL statement).</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This SQL statement can be used without a </a:t>
            </a:r>
            <a:r>
              <a:rPr lang="en-US" b="0" i="0" dirty="0" err="1">
                <a:solidFill>
                  <a:srgbClr val="212529"/>
                </a:solidFill>
                <a:effectLst/>
                <a:uFillTx/>
                <a:latin typeface="open sans" panose="020B0606030504020204" pitchFamily="34" charset="0"/>
              </a:rPr>
              <a:t>userId</a:t>
            </a:r>
            <a:r>
              <a:rPr lang="en-US" b="0" i="0" dirty="0">
                <a:solidFill>
                  <a:srgbClr val="212529"/>
                </a:solidFill>
                <a:effectLst/>
                <a:uFillTx/>
                <a:latin typeface="open sans" panose="020B0606030504020204" pitchFamily="34" charset="0"/>
              </a:rPr>
              <a:t> value (which is what we need to do first); for that case, it will only fetch information about public Task records.</a:t>
            </a:r>
          </a:p>
        </p:txBody>
      </p:sp>
    </p:spTree>
    <p:extLst>
      <p:ext uri="{BB962C8B-B14F-4D97-AF65-F5344CB8AC3E}">
        <p14:creationId xmlns:p14="http://schemas.microsoft.com/office/powerpoint/2010/main" val="2732007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85000" lnSpcReduction="10000"/>
          </a:bodyPr>
          <a:lstStyle/>
          <a:p>
            <a:pPr algn="l" fontAlgn="base"/>
            <a:r>
              <a:rPr lang="en-US" b="0" i="0" dirty="0">
                <a:solidFill>
                  <a:srgbClr val="222222"/>
                </a:solidFill>
                <a:effectLst/>
                <a:latin typeface="Merriweather" panose="00000500000000000000" pitchFamily="2" charset="0"/>
              </a:rPr>
              <a:t>To analyze a solution to this problem, let’s go back to the simpler query from listing 6.30.</a:t>
            </a:r>
          </a:p>
          <a:p>
            <a:pPr algn="l" fontAlgn="base"/>
            <a:endParaRPr lang="en-US" b="0" i="0" dirty="0">
              <a:solidFill>
                <a:srgbClr val="222222"/>
              </a:solidFill>
              <a:effectLst/>
              <a:uFillTx/>
              <a:latin typeface="Merriweather" panose="00000500000000000000" pitchFamily="2" charset="0"/>
            </a:endParaRPr>
          </a:p>
          <a:p>
            <a:pPr algn="l"/>
            <a:r>
              <a:rPr lang="en-US" b="0" i="0" dirty="0">
                <a:solidFill>
                  <a:srgbClr val="222222"/>
                </a:solidFill>
                <a:effectLst/>
                <a:latin typeface="inherit"/>
              </a:rPr>
              <a:t>If you remember, this query was issuing six SQL SELECT statements to the database, which is an example of the N+1 problem (N being five Task records). We’ve seen how to use database join views to make it execute only one SQL statement, but that solution is not ideal. It’s not easy to maintain or scale.</a:t>
            </a:r>
          </a:p>
          <a:p>
            <a:pPr algn="l"/>
            <a:r>
              <a:rPr lang="en-US" b="0" i="0" dirty="0">
                <a:solidFill>
                  <a:srgbClr val="222222"/>
                </a:solidFill>
                <a:effectLst/>
                <a:latin typeface="inherit"/>
              </a:rPr>
              <a:t>Another solution is to use the concepts of caching and batching for all the necessary SQL statements in a single </a:t>
            </a:r>
            <a:r>
              <a:rPr lang="en-US" b="0" i="0" dirty="0" err="1">
                <a:solidFill>
                  <a:srgbClr val="222222"/>
                </a:solidFill>
                <a:effectLst/>
                <a:latin typeface="inherit"/>
              </a:rPr>
              <a:t>GraphQL</a:t>
            </a:r>
            <a:r>
              <a:rPr lang="en-US" b="0" i="0" dirty="0">
                <a:solidFill>
                  <a:srgbClr val="222222"/>
                </a:solidFill>
                <a:effectLst/>
                <a:latin typeface="inherit"/>
              </a:rPr>
              <a:t> operation:</a:t>
            </a:r>
          </a:p>
          <a:p>
            <a:pPr algn="l">
              <a:buFont typeface="Arial" panose="020B0604020202020204" pitchFamily="34" charset="0"/>
              <a:buChar char="•"/>
            </a:pPr>
            <a:r>
              <a:rPr lang="en-US" b="0" i="1" dirty="0">
                <a:solidFill>
                  <a:srgbClr val="222222"/>
                </a:solidFill>
                <a:effectLst/>
                <a:latin typeface="Merriweather" panose="00000500000000000000" pitchFamily="2" charset="0"/>
              </a:rPr>
              <a:t>Caching</a:t>
            </a:r>
            <a:r>
              <a:rPr lang="en-US" b="0" i="0" dirty="0">
                <a:solidFill>
                  <a:srgbClr val="222222"/>
                </a:solidFill>
                <a:effectLst/>
                <a:latin typeface="Merriweather" panose="00000500000000000000" pitchFamily="2" charset="0"/>
              </a:rPr>
              <a:t>-The least we can do is cache the response of any SQL statements issued and then use the cache the next time we need the exact same SQL statement. If we ask the database about user x, do not ask it again about user x; just use the previous response. Doing this in a single API request (from one consumer) is a no-brainer, but you can also use longer-term, multisession caching if you need to optimize things further. However, caching by itself is not enough. We also need to group queries asking for data from the same tables.</a:t>
            </a:r>
          </a:p>
          <a:p>
            <a:pPr algn="l">
              <a:buFont typeface="Arial" panose="020B0604020202020204" pitchFamily="34" charset="0"/>
              <a:buChar char="•"/>
            </a:pPr>
            <a:r>
              <a:rPr lang="en-US" b="0" i="1" dirty="0">
                <a:solidFill>
                  <a:srgbClr val="222222"/>
                </a:solidFill>
                <a:effectLst/>
                <a:latin typeface="Merriweather" panose="00000500000000000000" pitchFamily="2" charset="0"/>
              </a:rPr>
              <a:t>Batching</a:t>
            </a:r>
            <a:r>
              <a:rPr lang="en-US" b="0" i="0" dirty="0">
                <a:solidFill>
                  <a:srgbClr val="222222"/>
                </a:solidFill>
                <a:effectLst/>
                <a:latin typeface="Merriweather" panose="00000500000000000000" pitchFamily="2" charset="0"/>
              </a:rPr>
              <a:t>-We can delay asking the database about a certain resource until we figure out the IDs of all the records that need to be resolved. Once these IDs are identified, we can use a single query that takes in a list of IDs and returns the list of records for them. This enables us to issue a SQL statement per table, and doing so will reduce the number of SQL statements required for the simple query in listing 7.2 to just two: one for the </a:t>
            </a:r>
            <a:r>
              <a:rPr lang="en-US" b="0" i="0" dirty="0" err="1">
                <a:solidFill>
                  <a:srgbClr val="222222"/>
                </a:solidFill>
                <a:effectLst/>
                <a:latin typeface="Merriweather" panose="00000500000000000000" pitchFamily="2" charset="0"/>
              </a:rPr>
              <a:t>azdev.tasks</a:t>
            </a:r>
            <a:r>
              <a:rPr lang="en-US" b="0" i="0" dirty="0">
                <a:solidFill>
                  <a:srgbClr val="222222"/>
                </a:solidFill>
                <a:effectLst/>
                <a:latin typeface="Merriweather" panose="00000500000000000000" pitchFamily="2" charset="0"/>
              </a:rPr>
              <a:t> table and one for the </a:t>
            </a:r>
            <a:r>
              <a:rPr lang="en-US" b="0" i="0" dirty="0" err="1">
                <a:solidFill>
                  <a:srgbClr val="222222"/>
                </a:solidFill>
                <a:effectLst/>
                <a:latin typeface="Merriweather" panose="00000500000000000000" pitchFamily="2" charset="0"/>
              </a:rPr>
              <a:t>azdev.users</a:t>
            </a:r>
            <a:r>
              <a:rPr lang="en-US" b="0" i="0" dirty="0">
                <a:solidFill>
                  <a:srgbClr val="222222"/>
                </a:solidFill>
                <a:effectLst/>
                <a:latin typeface="Merriweather" panose="00000500000000000000" pitchFamily="2" charset="0"/>
              </a:rPr>
              <a:t> table.</a:t>
            </a:r>
          </a:p>
          <a:p>
            <a:pPr algn="l"/>
            <a:r>
              <a:rPr lang="en-US" b="0" i="0" dirty="0">
                <a:solidFill>
                  <a:srgbClr val="222222"/>
                </a:solidFill>
                <a:effectLst/>
                <a:latin typeface="inherit"/>
              </a:rPr>
              <a:t>Manually managing these caching and batching operations would still be a lot of work. However, this is the type of work that can be abstracted to a separate library. After releasing the GraphQL.js reference implementation, the Facebook team also released a reference implementation for such a library. They named it </a:t>
            </a:r>
            <a:r>
              <a:rPr lang="en-US" b="0" i="0" dirty="0" err="1">
                <a:solidFill>
                  <a:srgbClr val="222222"/>
                </a:solidFill>
                <a:effectLst/>
                <a:latin typeface="inherit"/>
              </a:rPr>
              <a:t>DataLoader</a:t>
            </a:r>
            <a:r>
              <a:rPr lang="en-US" b="0" i="0" dirty="0">
                <a:solidFill>
                  <a:srgbClr val="222222"/>
                </a:solidFill>
                <a:effectLst/>
                <a:latin typeface="inherit"/>
              </a:rPr>
              <a:t> (</a:t>
            </a:r>
            <a:r>
              <a:rPr lang="en-US" b="0" i="0" u="sng" dirty="0" err="1">
                <a:solidFill>
                  <a:srgbClr val="2B44D1"/>
                </a:solidFill>
                <a:effectLst/>
                <a:latin typeface="inherit"/>
                <a:hlinkClick r:id="rId3"/>
              </a:rPr>
              <a:t>az.dev</a:t>
            </a:r>
            <a:r>
              <a:rPr lang="en-US" b="0" i="0" u="sng" dirty="0">
                <a:solidFill>
                  <a:srgbClr val="2B44D1"/>
                </a:solidFill>
                <a:effectLst/>
                <a:latin typeface="inherit"/>
                <a:hlinkClick r:id="rId3"/>
              </a:rPr>
              <a:t>/data-loader</a:t>
            </a:r>
            <a:r>
              <a:rPr lang="en-US" b="0" i="0" dirty="0">
                <a:solidFill>
                  <a:srgbClr val="222222"/>
                </a:solidFill>
                <a:effectLst/>
                <a:latin typeface="inherit"/>
              </a:rPr>
              <a:t>).</a:t>
            </a:r>
          </a:p>
          <a:p>
            <a:pPr algn="l"/>
            <a:r>
              <a:rPr lang="en-US" b="1" i="0" cap="all" dirty="0">
                <a:solidFill>
                  <a:srgbClr val="222222"/>
                </a:solidFill>
                <a:effectLst/>
                <a:latin typeface="Lato" panose="020F0502020204030203" pitchFamily="34" charset="0"/>
              </a:rPr>
              <a:t>TIP</a:t>
            </a:r>
          </a:p>
          <a:p>
            <a:pPr algn="l"/>
            <a:r>
              <a:rPr lang="en-US" b="0" i="0" dirty="0">
                <a:solidFill>
                  <a:srgbClr val="222222"/>
                </a:solidFill>
                <a:effectLst/>
                <a:latin typeface="inherit"/>
              </a:rPr>
              <a:t>While the </a:t>
            </a:r>
            <a:r>
              <a:rPr lang="en-US" b="0" i="0" dirty="0" err="1">
                <a:solidFill>
                  <a:srgbClr val="222222"/>
                </a:solidFill>
                <a:effectLst/>
                <a:latin typeface="inherit"/>
              </a:rPr>
              <a:t>DataLoader</a:t>
            </a:r>
            <a:r>
              <a:rPr lang="en-US" b="0" i="0" dirty="0">
                <a:solidFill>
                  <a:srgbClr val="222222"/>
                </a:solidFill>
                <a:effectLst/>
                <a:latin typeface="inherit"/>
              </a:rPr>
              <a:t> JavaScript project originated at Facebook as another reference implementation mirroring Facebook’s own internal data-loading library, it has since moved to the </a:t>
            </a:r>
            <a:r>
              <a:rPr lang="en-US" b="0" i="0" dirty="0" err="1">
                <a:solidFill>
                  <a:srgbClr val="222222"/>
                </a:solidFill>
                <a:effectLst/>
                <a:latin typeface="inherit"/>
              </a:rPr>
              <a:t>GraphQL</a:t>
            </a:r>
            <a:r>
              <a:rPr lang="en-US" b="0" i="0" dirty="0">
                <a:solidFill>
                  <a:srgbClr val="222222"/>
                </a:solidFill>
                <a:effectLst/>
                <a:latin typeface="inherit"/>
              </a:rPr>
              <a:t> foundation and it is now maintained by the </a:t>
            </a:r>
            <a:r>
              <a:rPr lang="en-US" b="0" i="0" dirty="0" err="1">
                <a:solidFill>
                  <a:srgbClr val="222222"/>
                </a:solidFill>
                <a:effectLst/>
                <a:latin typeface="inherit"/>
              </a:rPr>
              <a:t>GraphQL</a:t>
            </a:r>
            <a:r>
              <a:rPr lang="en-US" b="0" i="0" dirty="0">
                <a:solidFill>
                  <a:srgbClr val="222222"/>
                </a:solidFill>
                <a:effectLst/>
                <a:latin typeface="inherit"/>
              </a:rPr>
              <a:t> community. It’s a stable, battle-tested project; and despite being young, it’s already part of thousands of open source projects and is downloaded millions of times each month.</a:t>
            </a:r>
          </a:p>
          <a:p>
            <a:pPr algn="l" fontAlgn="base"/>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10975137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Here’s the </a:t>
            </a:r>
            <a:r>
              <a:rPr lang="en-US" dirty="0" err="1"/>
              <a:t>pgApi</a:t>
            </a:r>
            <a:r>
              <a:rPr lang="en-US" b="0" i="0" dirty="0">
                <a:solidFill>
                  <a:srgbClr val="222222"/>
                </a:solidFill>
                <a:effectLst/>
                <a:latin typeface="Merriweather" panose="00000500000000000000" pitchFamily="2" charset="0"/>
              </a:rPr>
              <a:t> </a:t>
            </a:r>
            <a:r>
              <a:rPr lang="en-US" b="0" i="0" dirty="0" err="1">
                <a:solidFill>
                  <a:srgbClr val="222222"/>
                </a:solidFill>
                <a:effectLst/>
                <a:latin typeface="Merriweather" panose="00000500000000000000" pitchFamily="2" charset="0"/>
              </a:rPr>
              <a:t>DataLoader</a:t>
            </a:r>
            <a:r>
              <a:rPr lang="en-US" b="0" i="0" dirty="0">
                <a:solidFill>
                  <a:srgbClr val="222222"/>
                </a:solidFill>
                <a:effectLst/>
                <a:latin typeface="Merriweather" panose="00000500000000000000" pitchFamily="2" charset="0"/>
              </a:rPr>
              <a:t>-compatible function to execute the SQL statement.</a:t>
            </a:r>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11646777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9149182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222222"/>
                </a:solidFill>
                <a:effectLst/>
                <a:latin typeface="inherit"/>
              </a:rPr>
              <a:t>We designed the Approach type to have a task field so that we can display the parent Task information when a search result item is an Approach record. To implement this relation, we can reuse the loaders and </a:t>
            </a:r>
            <a:r>
              <a:rPr lang="en-US" b="0" i="0" dirty="0" err="1">
                <a:solidFill>
                  <a:srgbClr val="222222"/>
                </a:solidFill>
                <a:effectLst/>
                <a:latin typeface="inherit"/>
              </a:rPr>
              <a:t>pgApi</a:t>
            </a:r>
            <a:r>
              <a:rPr lang="en-US" b="0" i="0" dirty="0">
                <a:solidFill>
                  <a:srgbClr val="222222"/>
                </a:solidFill>
                <a:effectLst/>
                <a:latin typeface="inherit"/>
              </a:rPr>
              <a:t> function we wrote for the </a:t>
            </a:r>
            <a:r>
              <a:rPr lang="en-US" b="0" i="0" dirty="0" err="1">
                <a:solidFill>
                  <a:srgbClr val="222222"/>
                </a:solidFill>
                <a:effectLst/>
                <a:latin typeface="inherit"/>
              </a:rPr>
              <a:t>taskInfo</a:t>
            </a:r>
            <a:r>
              <a:rPr lang="en-US" b="0" i="0" dirty="0">
                <a:solidFill>
                  <a:srgbClr val="222222"/>
                </a:solidFill>
                <a:effectLst/>
                <a:latin typeface="inherit"/>
              </a:rPr>
              <a:t> root field.</a:t>
            </a:r>
          </a:p>
          <a:p>
            <a:pPr algn="l"/>
            <a:r>
              <a:rPr lang="en-US" b="0" i="0" dirty="0">
                <a:solidFill>
                  <a:srgbClr val="222222"/>
                </a:solidFill>
                <a:effectLst/>
                <a:latin typeface="inherit"/>
              </a:rPr>
              <a:t>However, this relation is the inverse of the Task -&gt; Approach relation we implemented for the </a:t>
            </a:r>
            <a:r>
              <a:rPr lang="en-US" b="0" i="0" dirty="0" err="1">
                <a:solidFill>
                  <a:srgbClr val="222222"/>
                </a:solidFill>
                <a:effectLst/>
                <a:latin typeface="inherit"/>
              </a:rPr>
              <a:t>approachList</a:t>
            </a:r>
            <a:r>
              <a:rPr lang="en-US" b="0" i="0" dirty="0">
                <a:solidFill>
                  <a:srgbClr val="222222"/>
                </a:solidFill>
                <a:effectLst/>
                <a:latin typeface="inherit"/>
              </a:rPr>
              <a:t> field. This means it will introduce a circular dependency in the graph: Task -&gt; Approach -&gt; Task -&gt; Approach -&gt; ...</a:t>
            </a:r>
          </a:p>
          <a:p>
            <a:pPr algn="l"/>
            <a:r>
              <a:rPr lang="en-US" b="0" i="0" dirty="0">
                <a:solidFill>
                  <a:srgbClr val="222222"/>
                </a:solidFill>
                <a:effectLst/>
                <a:latin typeface="inherit"/>
              </a:rPr>
              <a:t>To see this problem in action, let’s try to implement the new relation. The only change we need to make is the Approach type.</a:t>
            </a:r>
          </a:p>
          <a:p>
            <a:pPr algn="l"/>
            <a:r>
              <a:rPr lang="en-US" b="0" i="0" dirty="0">
                <a:solidFill>
                  <a:srgbClr val="222222"/>
                </a:solidFill>
                <a:effectLst/>
                <a:latin typeface="inherit"/>
              </a:rPr>
              <a:t>Since the Approach type now needs to use the Task type, and since that Task type already uses the Approach type, the Approach type will hit the circular dependency problem. Check it out: here are the necessary changes.</a:t>
            </a:r>
          </a:p>
          <a:p>
            <a:pPr algn="l"/>
            <a:endParaRPr lang="en-US" b="0" i="0" dirty="0">
              <a:solidFill>
                <a:srgbClr val="222222"/>
              </a:solidFill>
              <a:effectLst/>
              <a:latin typeface="inherit"/>
            </a:endParaRPr>
          </a:p>
          <a:p>
            <a:pPr algn="l"/>
            <a:r>
              <a:rPr lang="en-US" b="0" i="0" dirty="0">
                <a:solidFill>
                  <a:srgbClr val="222222"/>
                </a:solidFill>
                <a:effectLst/>
                <a:latin typeface="inherit"/>
              </a:rPr>
              <a:t>The server logs will report this problem:</a:t>
            </a:r>
          </a:p>
          <a:p>
            <a:pPr marL="158750" indent="0" algn="l">
              <a:buNone/>
            </a:pPr>
            <a:r>
              <a:rPr lang="en-US" b="0" i="0" dirty="0" err="1">
                <a:solidFill>
                  <a:srgbClr val="222222"/>
                </a:solidFill>
                <a:effectLst/>
                <a:latin typeface="Merriweather" panose="00000500000000000000" pitchFamily="2" charset="0"/>
              </a:rPr>
              <a:t>ReferenceError</a:t>
            </a:r>
            <a:r>
              <a:rPr lang="en-US" b="0" i="0" dirty="0">
                <a:solidFill>
                  <a:srgbClr val="222222"/>
                </a:solidFill>
                <a:effectLst/>
                <a:latin typeface="Merriweather" panose="00000500000000000000" pitchFamily="2" charset="0"/>
              </a:rPr>
              <a:t>: Task </a:t>
            </a:r>
            <a:r>
              <a:rPr lang="en-US" b="1" i="0" dirty="0">
                <a:solidFill>
                  <a:srgbClr val="222222"/>
                </a:solidFill>
                <a:effectLst/>
                <a:latin typeface="Merriweather" panose="00000500000000000000" pitchFamily="2" charset="0"/>
              </a:rPr>
              <a:t>is</a:t>
            </a:r>
            <a:r>
              <a:rPr lang="en-US" b="0" i="0" dirty="0">
                <a:solidFill>
                  <a:srgbClr val="222222"/>
                </a:solidFill>
                <a:effectLst/>
                <a:latin typeface="Merriweather" panose="00000500000000000000" pitchFamily="2" charset="0"/>
              </a:rPr>
              <a:t> </a:t>
            </a:r>
            <a:r>
              <a:rPr lang="en-US" b="1" i="0" dirty="0">
                <a:solidFill>
                  <a:srgbClr val="222222"/>
                </a:solidFill>
                <a:effectLst/>
                <a:latin typeface="Merriweather" panose="00000500000000000000" pitchFamily="2" charset="0"/>
              </a:rPr>
              <a:t>not</a:t>
            </a:r>
            <a:r>
              <a:rPr lang="en-US" b="0" i="0" dirty="0">
                <a:solidFill>
                  <a:srgbClr val="222222"/>
                </a:solidFill>
                <a:effectLst/>
                <a:latin typeface="Merriweather" panose="00000500000000000000" pitchFamily="2" charset="0"/>
              </a:rPr>
              <a:t> defined</a:t>
            </a:r>
          </a:p>
          <a:p>
            <a:pPr algn="l"/>
            <a:endParaRPr lang="en-US" b="0" i="0" dirty="0">
              <a:solidFill>
                <a:srgbClr val="222222"/>
              </a:solidFill>
              <a:effectLst/>
              <a:latin typeface="inherit"/>
            </a:endParaRPr>
          </a:p>
          <a:p>
            <a:pPr algn="l" fontAlgn="base"/>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23822362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Luckily, there is a simple solution. Instead of using types directly under the </a:t>
            </a:r>
            <a:r>
              <a:rPr lang="en-US" dirty="0"/>
              <a:t>fields</a:t>
            </a:r>
            <a:r>
              <a:rPr lang="en-US" b="0" i="0" dirty="0">
                <a:solidFill>
                  <a:srgbClr val="222222"/>
                </a:solidFill>
                <a:effectLst/>
                <a:latin typeface="Merriweather" panose="00000500000000000000" pitchFamily="2" charset="0"/>
              </a:rPr>
              <a:t> property, that property can be a function whose return value is the object representing the fields. GraphQL.js supports this out of the box, and it’s handy for situations like these.</a:t>
            </a:r>
          </a:p>
          <a:p>
            <a:pPr algn="l" fontAlgn="base"/>
            <a:endParaRPr lang="en-US" b="0" i="0" dirty="0">
              <a:solidFill>
                <a:srgbClr val="222222"/>
              </a:solidFill>
              <a:effectLst/>
              <a:uFillTx/>
              <a:latin typeface="Merriweather" panose="00000500000000000000" pitchFamily="2" charset="0"/>
            </a:endParaRPr>
          </a:p>
          <a:p>
            <a:pPr algn="l"/>
            <a:r>
              <a:rPr lang="en-US" b="0" i="0" dirty="0">
                <a:solidFill>
                  <a:srgbClr val="222222"/>
                </a:solidFill>
                <a:effectLst/>
                <a:latin typeface="inherit"/>
              </a:rPr>
              <a:t>Changing the fields configuration property to be a function delays this dependency and uses it dynamically instead of statically. That function is basically executed after Node.js loads all modules. This function is often referred to as a </a:t>
            </a:r>
            <a:r>
              <a:rPr lang="en-US" b="0" i="1" dirty="0" err="1">
                <a:solidFill>
                  <a:srgbClr val="222222"/>
                </a:solidFill>
                <a:effectLst/>
                <a:latin typeface="Merriweather" panose="00000500000000000000" pitchFamily="2" charset="0"/>
              </a:rPr>
              <a:t>thunk</a:t>
            </a:r>
            <a:r>
              <a:rPr lang="en-US" b="0" i="0" dirty="0">
                <a:solidFill>
                  <a:srgbClr val="222222"/>
                </a:solidFill>
                <a:effectLst/>
                <a:latin typeface="inherit"/>
              </a:rPr>
              <a:t>, which is a fancy name for a function that is used to delay a calculation until results are needed (among a few other applications).</a:t>
            </a:r>
          </a:p>
          <a:p>
            <a:pPr algn="l"/>
            <a:r>
              <a:rPr lang="en-US" b="0" i="0" dirty="0">
                <a:solidFill>
                  <a:srgbClr val="222222"/>
                </a:solidFill>
                <a:effectLst/>
                <a:latin typeface="inherit"/>
              </a:rPr>
              <a:t>The </a:t>
            </a:r>
            <a:r>
              <a:rPr lang="en-US" b="0" i="0" dirty="0" err="1">
                <a:solidFill>
                  <a:srgbClr val="222222"/>
                </a:solidFill>
                <a:effectLst/>
                <a:latin typeface="inherit"/>
              </a:rPr>
              <a:t>ReferenceError</a:t>
            </a:r>
            <a:r>
              <a:rPr lang="en-US" b="0" i="0" dirty="0">
                <a:solidFill>
                  <a:srgbClr val="222222"/>
                </a:solidFill>
                <a:effectLst/>
                <a:latin typeface="inherit"/>
              </a:rPr>
              <a:t> should be gone now. Verify that, and test the task field under the </a:t>
            </a:r>
            <a:r>
              <a:rPr lang="en-US" b="0" i="0" dirty="0" err="1">
                <a:solidFill>
                  <a:srgbClr val="222222"/>
                </a:solidFill>
                <a:effectLst/>
                <a:latin typeface="inherit"/>
              </a:rPr>
              <a:t>approachList</a:t>
            </a:r>
            <a:r>
              <a:rPr lang="en-US" b="0" i="0" dirty="0">
                <a:solidFill>
                  <a:srgbClr val="222222"/>
                </a:solidFill>
                <a:effectLst/>
                <a:latin typeface="inherit"/>
              </a:rPr>
              <a:t> field.</a:t>
            </a:r>
          </a:p>
          <a:p>
            <a:pPr algn="l"/>
            <a:r>
              <a:rPr lang="en-US" b="0" i="0" dirty="0">
                <a:solidFill>
                  <a:srgbClr val="222222"/>
                </a:solidFill>
                <a:effectLst/>
                <a:latin typeface="inherit"/>
              </a:rPr>
              <a:t>It is a good practice to </a:t>
            </a:r>
            <a:r>
              <a:rPr lang="en-US" b="0" i="1" dirty="0">
                <a:solidFill>
                  <a:srgbClr val="222222"/>
                </a:solidFill>
                <a:effectLst/>
                <a:latin typeface="Merriweather" panose="00000500000000000000" pitchFamily="2" charset="0"/>
              </a:rPr>
              <a:t>always</a:t>
            </a:r>
            <a:r>
              <a:rPr lang="en-US" b="0" i="0" dirty="0">
                <a:solidFill>
                  <a:srgbClr val="222222"/>
                </a:solidFill>
                <a:effectLst/>
                <a:latin typeface="inherit"/>
              </a:rPr>
              <a:t> use the function signature for the fields configuration property instead of the object form. Go ahead and make that change, and retest the queries we already finished.</a:t>
            </a:r>
          </a:p>
          <a:p>
            <a:pPr algn="l" fontAlgn="base"/>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13785688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algn="l"/>
            <a:r>
              <a:rPr lang="en-US" b="1" i="0" dirty="0">
                <a:solidFill>
                  <a:srgbClr val="222222"/>
                </a:solidFill>
                <a:effectLst/>
                <a:latin typeface="Lato" panose="020F0502020204030203" pitchFamily="34" charset="0"/>
              </a:rPr>
              <a:t> </a:t>
            </a:r>
            <a:r>
              <a:rPr lang="en-US" b="0" i="0" dirty="0">
                <a:solidFill>
                  <a:srgbClr val="222222"/>
                </a:solidFill>
                <a:effectLst/>
                <a:latin typeface="inherit"/>
              </a:rPr>
              <a:t>When you implement two-way relations, you should think of a way to prevent the deeply nested field attacks discussed in lesson 1. For example, the new Approach -&gt; Task relation will open the door for a query like this </a:t>
            </a:r>
          </a:p>
          <a:p>
            <a:pPr algn="l" fontAlgn="base"/>
            <a:endParaRPr lang="en-US" b="0" i="0" dirty="0">
              <a:solidFill>
                <a:srgbClr val="212529"/>
              </a:solidFill>
              <a:effectLst/>
              <a:uFillTx/>
              <a:latin typeface="open sans" panose="020B0606030504020204" pitchFamily="34" charset="0"/>
            </a:endParaRPr>
          </a:p>
          <a:p>
            <a:pPr algn="l"/>
            <a:r>
              <a:rPr lang="en-US" b="0" i="0" dirty="0">
                <a:solidFill>
                  <a:srgbClr val="222222"/>
                </a:solidFill>
                <a:effectLst/>
                <a:latin typeface="inherit"/>
              </a:rPr>
              <a:t>You can protect your API server against this type of attack in many ways. The simplest solution is just to count the nesting levels and block the query after a certain threshold. The fourth argument of each resolver has a path property that can be used for that purpose if you want to selectively do this check in certain fields (like task on the Approach type). However, a better way here would be to do this validation per operation rather than per resolver.</a:t>
            </a:r>
          </a:p>
          <a:p>
            <a:pPr algn="l"/>
            <a:r>
              <a:rPr lang="en-US" b="0" i="0" dirty="0">
                <a:solidFill>
                  <a:srgbClr val="222222"/>
                </a:solidFill>
                <a:effectLst/>
                <a:latin typeface="inherit"/>
              </a:rPr>
              <a:t>You can also design your schema such that nested attacks are not even possible. For example, we can come up with a different type for a “search-result-approach-object” and define the task field only on that type rather than the main Approach type. Similarly, the </a:t>
            </a:r>
            <a:r>
              <a:rPr lang="en-US" b="0" i="0" dirty="0" err="1">
                <a:solidFill>
                  <a:srgbClr val="222222"/>
                </a:solidFill>
                <a:effectLst/>
                <a:latin typeface="inherit"/>
              </a:rPr>
              <a:t>approachList</a:t>
            </a:r>
            <a:r>
              <a:rPr lang="en-US" b="0" i="0" dirty="0">
                <a:solidFill>
                  <a:srgbClr val="222222"/>
                </a:solidFill>
                <a:effectLst/>
                <a:latin typeface="inherit"/>
              </a:rPr>
              <a:t> field can be made available only under the </a:t>
            </a:r>
            <a:r>
              <a:rPr lang="en-US" b="0" i="0" dirty="0" err="1">
                <a:solidFill>
                  <a:srgbClr val="222222"/>
                </a:solidFill>
                <a:effectLst/>
                <a:latin typeface="inherit"/>
              </a:rPr>
              <a:t>taskInfo</a:t>
            </a:r>
            <a:r>
              <a:rPr lang="en-US" b="0" i="0" dirty="0">
                <a:solidFill>
                  <a:srgbClr val="222222"/>
                </a:solidFill>
                <a:effectLst/>
                <a:latin typeface="inherit"/>
              </a:rPr>
              <a:t> root field and not under the </a:t>
            </a:r>
            <a:r>
              <a:rPr lang="en-US" b="0" i="0" dirty="0" err="1">
                <a:solidFill>
                  <a:srgbClr val="222222"/>
                </a:solidFill>
                <a:effectLst/>
                <a:latin typeface="inherit"/>
              </a:rPr>
              <a:t>taskMainList</a:t>
            </a:r>
            <a:r>
              <a:rPr lang="en-US" b="0" i="0" dirty="0">
                <a:solidFill>
                  <a:srgbClr val="222222"/>
                </a:solidFill>
                <a:effectLst/>
                <a:latin typeface="inherit"/>
              </a:rPr>
              <a:t> field (where it is actually not needed in the UI). </a:t>
            </a:r>
          </a:p>
          <a:p>
            <a:pPr algn="l"/>
            <a:endParaRPr lang="en-US" b="0" i="0" cap="all" dirty="0">
              <a:solidFill>
                <a:srgbClr val="222222"/>
              </a:solidFill>
              <a:effectLst/>
              <a:latin typeface="inherit"/>
            </a:endParaRPr>
          </a:p>
          <a:p>
            <a:pPr algn="l"/>
            <a:r>
              <a:rPr lang="en-US" b="1" i="0" cap="all" dirty="0">
                <a:solidFill>
                  <a:srgbClr val="222222"/>
                </a:solidFill>
                <a:effectLst/>
                <a:latin typeface="Lato" panose="020F0502020204030203" pitchFamily="34" charset="0"/>
              </a:rPr>
              <a:t>TIP</a:t>
            </a:r>
          </a:p>
          <a:p>
            <a:pPr algn="l"/>
            <a:r>
              <a:rPr lang="en-US" b="0" i="0" dirty="0">
                <a:solidFill>
                  <a:srgbClr val="222222"/>
                </a:solidFill>
                <a:effectLst/>
                <a:latin typeface="inherit"/>
              </a:rPr>
              <a:t>The deeply nested field attack is just one example of many ways an API server can be attacked with intentionally complicated operations. To protect your server from all of them, you can analyze each operation to be executed, estimate how much time and data it will use, and block operations beyond certain thresholds. There are libraries out there to help you do that. You can also just let all queries run but implement a timeout to cancel operations that take a long time. Or, you can implement a timeout based on custom cost factors you define on specific operations and block an operation if its total cost goes beyond a certain threshold.</a:t>
            </a:r>
          </a:p>
          <a:p>
            <a:pPr algn="l" fontAlgn="base"/>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26834188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1933313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Although a </a:t>
            </a:r>
            <a:r>
              <a:rPr lang="en-US" b="0" i="0" dirty="0" err="1">
                <a:solidFill>
                  <a:srgbClr val="212529"/>
                </a:solidFill>
                <a:effectLst/>
                <a:uFillTx/>
                <a:latin typeface="open sans" panose="020B0606030504020204" pitchFamily="34" charset="0"/>
              </a:rPr>
              <a:t>DataLoader</a:t>
            </a:r>
            <a:r>
              <a:rPr lang="en-US" b="0" i="0" dirty="0">
                <a:solidFill>
                  <a:srgbClr val="212529"/>
                </a:solidFill>
                <a:effectLst/>
                <a:uFillTx/>
                <a:latin typeface="open sans" panose="020B0606030504020204" pitchFamily="34" charset="0"/>
              </a:rPr>
              <a:t> batch-loading function is often associated with a list of input IDs, you don’t need actual IDs coming from primary fields in the database. You can come up with your own ID-to-result association and use </a:t>
            </a:r>
            <a:r>
              <a:rPr lang="en-US" b="0" i="0" dirty="0" err="1">
                <a:solidFill>
                  <a:srgbClr val="212529"/>
                </a:solidFill>
                <a:effectLst/>
                <a:uFillTx/>
                <a:latin typeface="open sans" panose="020B0606030504020204" pitchFamily="34" charset="0"/>
              </a:rPr>
              <a:t>DataLoader</a:t>
            </a:r>
            <a:r>
              <a:rPr lang="en-US" b="0" i="0" dirty="0">
                <a:solidFill>
                  <a:srgbClr val="212529"/>
                </a:solidFill>
                <a:effectLst/>
                <a:uFillTx/>
                <a:latin typeface="open sans" panose="020B0606030504020204" pitchFamily="34" charset="0"/>
              </a:rPr>
              <a:t> with the custom map you designed. This is usually helpful when you are using the caching aspect of </a:t>
            </a:r>
            <a:r>
              <a:rPr lang="en-US" b="0" i="0" dirty="0" err="1">
                <a:solidFill>
                  <a:srgbClr val="212529"/>
                </a:solidFill>
                <a:effectLst/>
                <a:uFillTx/>
                <a:latin typeface="open sans" panose="020B0606030504020204" pitchFamily="34" charset="0"/>
              </a:rPr>
              <a:t>DataLoader</a:t>
            </a:r>
            <a:r>
              <a:rPr lang="en-US" b="0" i="0" dirty="0">
                <a:solidFill>
                  <a:srgbClr val="212529"/>
                </a:solidFill>
                <a:effectLst/>
                <a:uFillTx/>
                <a:latin typeface="open sans" panose="020B0606030504020204" pitchFamily="34" charset="0"/>
              </a:rPr>
              <a:t>. For example, you can come up with SQL statements and give each statement a unique label. That label becomes one of the IDs you can use with a </a:t>
            </a:r>
            <a:r>
              <a:rPr lang="en-US" b="0" i="0" dirty="0" err="1">
                <a:solidFill>
                  <a:srgbClr val="212529"/>
                </a:solidFill>
                <a:effectLst/>
                <a:uFillTx/>
                <a:latin typeface="open sans" panose="020B0606030504020204" pitchFamily="34" charset="0"/>
              </a:rPr>
              <a:t>DataLoader</a:t>
            </a:r>
            <a:r>
              <a:rPr lang="en-US" b="0" i="0" dirty="0">
                <a:solidFill>
                  <a:srgbClr val="212529"/>
                </a:solidFill>
                <a:effectLst/>
                <a:uFillTx/>
                <a:latin typeface="open sans" panose="020B0606030504020204" pitchFamily="34" charset="0"/>
              </a:rPr>
              <a:t> instance.</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Many examples in the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schema we designed could benefit from that approach. One of them is the </a:t>
            </a:r>
            <a:r>
              <a:rPr lang="en-US" b="0" i="0" dirty="0" err="1">
                <a:solidFill>
                  <a:srgbClr val="212529"/>
                </a:solidFill>
                <a:effectLst/>
                <a:uFillTx/>
                <a:latin typeface="open sans" panose="020B0606030504020204" pitchFamily="34" charset="0"/>
              </a:rPr>
              <a:t>taskMainList</a:t>
            </a:r>
            <a:r>
              <a:rPr lang="en-US" b="0" i="0" dirty="0">
                <a:solidFill>
                  <a:srgbClr val="212529"/>
                </a:solidFill>
                <a:effectLst/>
                <a:uFillTx/>
                <a:latin typeface="open sans" panose="020B0606030504020204" pitchFamily="34" charset="0"/>
              </a:rPr>
              <a:t> field.</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The </a:t>
            </a:r>
            <a:r>
              <a:rPr lang="en-US" b="0" i="0" dirty="0" err="1">
                <a:solidFill>
                  <a:srgbClr val="212529"/>
                </a:solidFill>
                <a:effectLst/>
                <a:uFillTx/>
                <a:latin typeface="open sans" panose="020B0606030504020204" pitchFamily="34" charset="0"/>
              </a:rPr>
              <a:t>taskMainList</a:t>
            </a:r>
            <a:r>
              <a:rPr lang="en-US" b="0" i="0" dirty="0">
                <a:solidFill>
                  <a:srgbClr val="212529"/>
                </a:solidFill>
                <a:effectLst/>
                <a:uFillTx/>
                <a:latin typeface="open sans" panose="020B0606030504020204" pitchFamily="34" charset="0"/>
              </a:rPr>
              <a:t> field</a:t>
            </a:r>
          </a:p>
          <a:p>
            <a:pPr algn="l" fontAlgn="base"/>
            <a:r>
              <a:rPr lang="en-US" b="0" i="0" dirty="0">
                <a:solidFill>
                  <a:srgbClr val="212529"/>
                </a:solidFill>
                <a:effectLst/>
                <a:uFillTx/>
                <a:latin typeface="open sans" panose="020B0606030504020204" pitchFamily="34" charset="0"/>
              </a:rPr>
              <a:t>Let’s test how many SQL statements the following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query will currently issue. Can you guess?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22222"/>
                </a:solidFill>
                <a:effectLst/>
                <a:latin typeface="Merriweather" panose="00000500000000000000" pitchFamily="2" charset="0"/>
              </a:rPr>
              <a:t>Since we have not used </a:t>
            </a:r>
            <a:r>
              <a:rPr lang="en-US" dirty="0" err="1"/>
              <a:t>DataLoader</a:t>
            </a:r>
            <a:r>
              <a:rPr lang="en-US" b="0" i="0" dirty="0">
                <a:solidFill>
                  <a:srgbClr val="222222"/>
                </a:solidFill>
                <a:effectLst/>
                <a:latin typeface="Merriweather" panose="00000500000000000000" pitchFamily="2" charset="0"/>
              </a:rPr>
              <a:t> for </a:t>
            </a:r>
            <a:r>
              <a:rPr lang="en-US" dirty="0" err="1"/>
              <a:t>taskMainList</a:t>
            </a:r>
            <a:r>
              <a:rPr lang="en-US" b="0" i="0" dirty="0">
                <a:solidFill>
                  <a:srgbClr val="222222"/>
                </a:solidFill>
                <a:effectLst/>
                <a:latin typeface="Merriweather" panose="00000500000000000000" pitchFamily="2" charset="0"/>
              </a:rPr>
              <a:t>, this </a:t>
            </a:r>
            <a:r>
              <a:rPr lang="en-US" b="0" i="0" dirty="0" err="1">
                <a:solidFill>
                  <a:srgbClr val="222222"/>
                </a:solidFill>
                <a:effectLst/>
                <a:latin typeface="Merriweather" panose="00000500000000000000" pitchFamily="2" charset="0"/>
              </a:rPr>
              <a:t>GraphQL</a:t>
            </a:r>
            <a:r>
              <a:rPr lang="en-US" b="0" i="0" dirty="0">
                <a:solidFill>
                  <a:srgbClr val="222222"/>
                </a:solidFill>
                <a:effectLst/>
                <a:latin typeface="Merriweather" panose="00000500000000000000" pitchFamily="2" charset="0"/>
              </a:rPr>
              <a:t> query will issue the same </a:t>
            </a:r>
            <a:r>
              <a:rPr lang="en-US" dirty="0"/>
              <a:t>SELECT</a:t>
            </a:r>
            <a:r>
              <a:rPr lang="en-US" b="0" i="0" dirty="0">
                <a:solidFill>
                  <a:srgbClr val="222222"/>
                </a:solidFill>
                <a:effectLst/>
                <a:latin typeface="Merriweather" panose="00000500000000000000" pitchFamily="2" charset="0"/>
              </a:rPr>
              <a:t> statement four times.</a:t>
            </a:r>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9618974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We can use </a:t>
            </a:r>
            <a:r>
              <a:rPr lang="en-US" b="0" i="0" dirty="0" err="1">
                <a:solidFill>
                  <a:srgbClr val="212529"/>
                </a:solidFill>
                <a:effectLst/>
                <a:uFillTx/>
                <a:latin typeface="open sans" panose="020B0606030504020204" pitchFamily="34" charset="0"/>
              </a:rPr>
              <a:t>DataLoader</a:t>
            </a:r>
            <a:r>
              <a:rPr lang="en-US" b="0" i="0" dirty="0">
                <a:solidFill>
                  <a:srgbClr val="212529"/>
                </a:solidFill>
                <a:effectLst/>
                <a:uFillTx/>
                <a:latin typeface="open sans" panose="020B0606030504020204" pitchFamily="34" charset="0"/>
              </a:rPr>
              <a:t> to cache the data response it gets the first time it loads this list and then not go back to the database for the same request. However, </a:t>
            </a:r>
            <a:r>
              <a:rPr lang="en-US" b="0" i="0" dirty="0" err="1">
                <a:solidFill>
                  <a:srgbClr val="212529"/>
                </a:solidFill>
                <a:effectLst/>
                <a:uFillTx/>
                <a:latin typeface="open sans" panose="020B0606030504020204" pitchFamily="34" charset="0"/>
              </a:rPr>
              <a:t>DataLoader</a:t>
            </a:r>
            <a:r>
              <a:rPr lang="en-US" b="0" i="0" dirty="0">
                <a:solidFill>
                  <a:srgbClr val="212529"/>
                </a:solidFill>
                <a:effectLst/>
                <a:uFillTx/>
                <a:latin typeface="open sans" panose="020B0606030504020204" pitchFamily="34" charset="0"/>
              </a:rPr>
              <a:t> is wired to fetch a value for a key. You can think of the “value” here as the list of the latest Task records, but there are no keys in this case. To make this database statement work with </a:t>
            </a:r>
            <a:r>
              <a:rPr lang="en-US" b="0" i="0" dirty="0" err="1">
                <a:solidFill>
                  <a:srgbClr val="212529"/>
                </a:solidFill>
                <a:effectLst/>
                <a:uFillTx/>
                <a:latin typeface="open sans" panose="020B0606030504020204" pitchFamily="34" charset="0"/>
              </a:rPr>
              <a:t>DataLoader</a:t>
            </a:r>
            <a:r>
              <a:rPr lang="en-US" b="0" i="0" dirty="0">
                <a:solidFill>
                  <a:srgbClr val="212529"/>
                </a:solidFill>
                <a:effectLst/>
                <a:uFillTx/>
                <a:latin typeface="open sans" panose="020B0606030504020204" pitchFamily="34" charset="0"/>
              </a:rPr>
              <a:t>, we need to come up with a custom key for this SELECT statement. A key here is just any unique label for it. I’ll use the label latest for this one.</a:t>
            </a:r>
          </a:p>
        </p:txBody>
      </p:sp>
    </p:spTree>
    <p:extLst>
      <p:ext uri="{BB962C8B-B14F-4D97-AF65-F5344CB8AC3E}">
        <p14:creationId xmlns:p14="http://schemas.microsoft.com/office/powerpoint/2010/main" val="6753897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Let’s do this change with a top-down approach. The type that needs to be resolved with the latest Tasks is the root Query type. Instead of issuing </a:t>
            </a:r>
            <a:r>
              <a:rPr lang="en-US" b="0" i="0" dirty="0" err="1">
                <a:solidFill>
                  <a:srgbClr val="212529"/>
                </a:solidFill>
                <a:effectLst/>
                <a:uFillTx/>
                <a:latin typeface="open sans" panose="020B0606030504020204" pitchFamily="34" charset="0"/>
              </a:rPr>
              <a:t>pgApi.taskMainList</a:t>
            </a:r>
            <a:r>
              <a:rPr lang="en-US" b="0" i="0" dirty="0">
                <a:solidFill>
                  <a:srgbClr val="212529"/>
                </a:solidFill>
                <a:effectLst/>
                <a:uFillTx/>
                <a:latin typeface="open sans" panose="020B0606030504020204" pitchFamily="34" charset="0"/>
              </a:rPr>
              <a:t>(), let’s assume we have a </a:t>
            </a:r>
            <a:r>
              <a:rPr lang="en-US" b="0" i="0" dirty="0" err="1">
                <a:solidFill>
                  <a:srgbClr val="212529"/>
                </a:solidFill>
                <a:effectLst/>
                <a:uFillTx/>
                <a:latin typeface="open sans" panose="020B0606030504020204" pitchFamily="34" charset="0"/>
              </a:rPr>
              <a:t>tasksByTypes</a:t>
            </a:r>
            <a:r>
              <a:rPr lang="en-US" b="0" i="0" dirty="0">
                <a:solidFill>
                  <a:srgbClr val="212529"/>
                </a:solidFill>
                <a:effectLst/>
                <a:uFillTx/>
                <a:latin typeface="open sans" panose="020B0606030504020204" pitchFamily="34" charset="0"/>
              </a:rPr>
              <a:t> loader that can fetch any list of Task records by a particular type, and let’s fetch the latest type.</a:t>
            </a:r>
          </a:p>
        </p:txBody>
      </p:sp>
    </p:spTree>
    <p:extLst>
      <p:ext uri="{BB962C8B-B14F-4D97-AF65-F5344CB8AC3E}">
        <p14:creationId xmlns:p14="http://schemas.microsoft.com/office/powerpoint/2010/main" val="1706508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Note that I am using a top-down approach here as well. Let’s now write the </a:t>
            </a:r>
            <a:r>
              <a:rPr lang="en-US" dirty="0" err="1"/>
              <a:t>tasksByTypes</a:t>
            </a:r>
            <a:r>
              <a:rPr lang="en-US" b="0" i="0" dirty="0">
                <a:solidFill>
                  <a:srgbClr val="222222"/>
                </a:solidFill>
                <a:effectLst/>
                <a:latin typeface="Merriweather" panose="00000500000000000000" pitchFamily="2" charset="0"/>
              </a:rPr>
              <a:t> loader. We’ll need to add it to the listener function (in </a:t>
            </a:r>
            <a:r>
              <a:rPr lang="en-US" b="0" i="0" dirty="0" err="1">
                <a:solidFill>
                  <a:srgbClr val="222222"/>
                </a:solidFill>
                <a:effectLst/>
                <a:latin typeface="Merriweather" panose="00000500000000000000" pitchFamily="2" charset="0"/>
              </a:rPr>
              <a:t>api</a:t>
            </a:r>
            <a:r>
              <a:rPr lang="en-US" b="0" i="0" dirty="0">
                <a:solidFill>
                  <a:srgbClr val="222222"/>
                </a:solidFill>
                <a:effectLst/>
                <a:latin typeface="Merriweather" panose="00000500000000000000" pitchFamily="2" charset="0"/>
              </a:rPr>
              <a:t>/</a:t>
            </a:r>
            <a:r>
              <a:rPr lang="en-US" b="0" i="0" dirty="0" err="1">
                <a:solidFill>
                  <a:srgbClr val="222222"/>
                </a:solidFill>
                <a:effectLst/>
                <a:latin typeface="Merriweather" panose="00000500000000000000" pitchFamily="2" charset="0"/>
              </a:rPr>
              <a:t>src</a:t>
            </a:r>
            <a:r>
              <a:rPr lang="en-US" b="0" i="0" dirty="0">
                <a:solidFill>
                  <a:srgbClr val="222222"/>
                </a:solidFill>
                <a:effectLst/>
                <a:latin typeface="Merriweather" panose="00000500000000000000" pitchFamily="2" charset="0"/>
              </a:rPr>
              <a:t>/server.js).</a:t>
            </a:r>
          </a:p>
          <a:p>
            <a:pPr algn="l" fontAlgn="base"/>
            <a:endParaRPr lang="en-US" b="0" i="0" dirty="0">
              <a:solidFill>
                <a:srgbClr val="222222"/>
              </a:solidFill>
              <a:effectLst/>
              <a:uFillTx/>
              <a:latin typeface="Merriweather" panose="00000500000000000000" pitchFamily="2" charset="0"/>
            </a:endParaRPr>
          </a:p>
          <a:p>
            <a:pPr algn="l" fontAlgn="base"/>
            <a:r>
              <a:rPr lang="en-US" b="0" i="0" dirty="0">
                <a:solidFill>
                  <a:srgbClr val="222222"/>
                </a:solidFill>
                <a:effectLst/>
                <a:latin typeface="Merriweather" panose="00000500000000000000" pitchFamily="2" charset="0"/>
              </a:rPr>
              <a:t>Again, I’ve used a </a:t>
            </a:r>
            <a:r>
              <a:rPr lang="en-US" dirty="0" err="1"/>
              <a:t>tasksByTypes</a:t>
            </a:r>
            <a:r>
              <a:rPr lang="en-US" b="0" i="0" dirty="0">
                <a:solidFill>
                  <a:srgbClr val="222222"/>
                </a:solidFill>
                <a:effectLst/>
                <a:latin typeface="Merriweather" panose="00000500000000000000" pitchFamily="2" charset="0"/>
              </a:rPr>
              <a:t> property that does not exist on </a:t>
            </a:r>
            <a:r>
              <a:rPr lang="en-US" dirty="0" err="1"/>
              <a:t>pgApi</a:t>
            </a:r>
            <a:r>
              <a:rPr lang="en-US" b="0" i="0" dirty="0">
                <a:solidFill>
                  <a:srgbClr val="222222"/>
                </a:solidFill>
                <a:effectLst/>
                <a:latin typeface="Merriweather" panose="00000500000000000000" pitchFamily="2" charset="0"/>
              </a:rPr>
              <a:t> yet. This is my plan for the new batch-loading function. We’ll write that next.</a:t>
            </a:r>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3292043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This </a:t>
            </a:r>
            <a:r>
              <a:rPr lang="en-US" b="0" i="0" dirty="0" err="1">
                <a:solidFill>
                  <a:srgbClr val="212529"/>
                </a:solidFill>
                <a:effectLst/>
                <a:uFillTx/>
                <a:latin typeface="open sans" panose="020B0606030504020204" pitchFamily="34" charset="0"/>
              </a:rPr>
              <a:t>npm</a:t>
            </a:r>
            <a:r>
              <a:rPr lang="en-US" b="0" i="0" dirty="0">
                <a:solidFill>
                  <a:srgbClr val="212529"/>
                </a:solidFill>
                <a:effectLst/>
                <a:uFillTx/>
                <a:latin typeface="open sans" panose="020B0606030504020204" pitchFamily="34" charset="0"/>
              </a:rPr>
              <a:t> package has a default export that we usually import as </a:t>
            </a:r>
            <a:r>
              <a:rPr lang="en-US" b="0" i="0" dirty="0" err="1">
                <a:solidFill>
                  <a:srgbClr val="212529"/>
                </a:solidFill>
                <a:effectLst/>
                <a:uFillTx/>
                <a:latin typeface="open sans" panose="020B0606030504020204" pitchFamily="34" charset="0"/>
              </a:rPr>
              <a:t>DataLoader</a:t>
            </a:r>
            <a:r>
              <a:rPr lang="en-US" b="0" i="0" dirty="0">
                <a:solidFill>
                  <a:srgbClr val="212529"/>
                </a:solidFill>
                <a:effectLst/>
                <a:uFillTx/>
                <a:latin typeface="open sans" panose="020B0606030504020204" pitchFamily="34" charset="0"/>
              </a:rPr>
              <a:t>. This default export is a JavaScript class that we can use to instantiate a </a:t>
            </a:r>
            <a:r>
              <a:rPr lang="en-US" b="0" i="0" dirty="0" err="1">
                <a:solidFill>
                  <a:srgbClr val="212529"/>
                </a:solidFill>
                <a:effectLst/>
                <a:uFillTx/>
                <a:latin typeface="open sans" panose="020B0606030504020204" pitchFamily="34" charset="0"/>
              </a:rPr>
              <a:t>DataLoader</a:t>
            </a:r>
            <a:r>
              <a:rPr lang="en-US" b="0" i="0" dirty="0">
                <a:solidFill>
                  <a:srgbClr val="212529"/>
                </a:solidFill>
                <a:effectLst/>
                <a:uFillTx/>
                <a:latin typeface="open sans" panose="020B0606030504020204" pitchFamily="34" charset="0"/>
              </a:rPr>
              <a:t> instance. The </a:t>
            </a:r>
            <a:r>
              <a:rPr lang="en-US" b="0" i="0" dirty="0" err="1">
                <a:solidFill>
                  <a:srgbClr val="212529"/>
                </a:solidFill>
                <a:effectLst/>
                <a:uFillTx/>
                <a:latin typeface="open sans" panose="020B0606030504020204" pitchFamily="34" charset="0"/>
              </a:rPr>
              <a:t>DataLoader</a:t>
            </a:r>
            <a:r>
              <a:rPr lang="en-US" b="0" i="0" dirty="0">
                <a:solidFill>
                  <a:srgbClr val="212529"/>
                </a:solidFill>
                <a:effectLst/>
                <a:uFillTx/>
                <a:latin typeface="open sans" panose="020B0606030504020204" pitchFamily="34" charset="0"/>
              </a:rPr>
              <a:t> class constructor expects a function as its argument, and that function is expected to do the data fetching. This function is known as the batch-loading function because it expects an array of key IDs and should fetch all records associated with those IDs in one batch action and then return the records as an array that has the same order as the array of input IDs.</a:t>
            </a:r>
          </a:p>
        </p:txBody>
      </p:sp>
    </p:spTree>
    <p:extLst>
      <p:ext uri="{BB962C8B-B14F-4D97-AF65-F5344CB8AC3E}">
        <p14:creationId xmlns:p14="http://schemas.microsoft.com/office/powerpoint/2010/main" val="24253076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The new </a:t>
            </a:r>
            <a:r>
              <a:rPr lang="en-US" dirty="0" err="1"/>
              <a:t>pgApi.tasksByTypes</a:t>
            </a:r>
            <a:r>
              <a:rPr lang="en-US" b="0" i="0" dirty="0">
                <a:solidFill>
                  <a:srgbClr val="222222"/>
                </a:solidFill>
                <a:effectLst/>
                <a:latin typeface="Merriweather" panose="00000500000000000000" pitchFamily="2" charset="0"/>
              </a:rPr>
              <a:t> batch-loading function is special in this case. It currently only supports loading the </a:t>
            </a:r>
            <a:r>
              <a:rPr lang="en-US" dirty="0"/>
              <a:t>latest</a:t>
            </a:r>
            <a:r>
              <a:rPr lang="en-US" b="0" i="0" dirty="0">
                <a:solidFill>
                  <a:srgbClr val="222222"/>
                </a:solidFill>
                <a:effectLst/>
                <a:latin typeface="Merriweather" panose="00000500000000000000" pitchFamily="2" charset="0"/>
              </a:rPr>
              <a:t> type, but we still have to write it in a way that makes it accept an array of types and return an array of results associated with these types.</a:t>
            </a:r>
          </a:p>
          <a:p>
            <a:pPr algn="l" fontAlgn="base"/>
            <a:endParaRPr lang="en-US" b="0" i="0" dirty="0">
              <a:solidFill>
                <a:srgbClr val="222222"/>
              </a:solidFill>
              <a:effectLst/>
              <a:uFillTx/>
              <a:latin typeface="Merriweather" panose="00000500000000000000" pitchFamily="2" charset="0"/>
            </a:endParaRPr>
          </a:p>
          <a:p>
            <a:pPr algn="l"/>
            <a:r>
              <a:rPr lang="en-US" b="0" i="0" dirty="0">
                <a:solidFill>
                  <a:srgbClr val="222222"/>
                </a:solidFill>
                <a:effectLst/>
                <a:latin typeface="inherit"/>
              </a:rPr>
              <a:t>Note that the SQL query is invoked within the .map call, making the map callback function return a pending promise, which makes the results object an array of pending promises. That’s why I wrap the returned result with a </a:t>
            </a:r>
            <a:r>
              <a:rPr lang="en-US" b="0" i="0" dirty="0" err="1">
                <a:solidFill>
                  <a:srgbClr val="222222"/>
                </a:solidFill>
                <a:effectLst/>
                <a:latin typeface="inherit"/>
              </a:rPr>
              <a:t>Promise.all</a:t>
            </a:r>
            <a:r>
              <a:rPr lang="en-US" b="0" i="0" dirty="0">
                <a:solidFill>
                  <a:srgbClr val="222222"/>
                </a:solidFill>
                <a:effectLst/>
                <a:latin typeface="inherit"/>
              </a:rPr>
              <a:t> call. Depending on what other types we end up adding (or not adding), this particular way of fetching within a map call can be optimized. It’s okay as is for now because we’re really just faking the batching nature of this list.</a:t>
            </a:r>
          </a:p>
          <a:p>
            <a:pPr algn="l"/>
            <a:r>
              <a:rPr lang="en-US" b="0" i="0" dirty="0">
                <a:solidFill>
                  <a:srgbClr val="222222"/>
                </a:solidFill>
                <a:effectLst/>
                <a:latin typeface="inherit"/>
              </a:rPr>
              <a:t>That’s it. No matter how many aliases you add to fetch the </a:t>
            </a:r>
            <a:r>
              <a:rPr lang="en-US" b="0" i="0" dirty="0" err="1">
                <a:solidFill>
                  <a:srgbClr val="222222"/>
                </a:solidFill>
                <a:effectLst/>
                <a:latin typeface="inherit"/>
              </a:rPr>
              <a:t>taskMainList</a:t>
            </a:r>
            <a:r>
              <a:rPr lang="en-US" b="0" i="0" dirty="0">
                <a:solidFill>
                  <a:srgbClr val="222222"/>
                </a:solidFill>
                <a:effectLst/>
                <a:latin typeface="inherit"/>
              </a:rPr>
              <a:t> root field, </a:t>
            </a:r>
            <a:r>
              <a:rPr lang="en-US" b="0" i="0" dirty="0" err="1">
                <a:solidFill>
                  <a:srgbClr val="222222"/>
                </a:solidFill>
                <a:effectLst/>
                <a:latin typeface="inherit"/>
              </a:rPr>
              <a:t>DataLoader</a:t>
            </a:r>
            <a:r>
              <a:rPr lang="en-US" b="0" i="0" dirty="0">
                <a:solidFill>
                  <a:srgbClr val="222222"/>
                </a:solidFill>
                <a:effectLst/>
                <a:latin typeface="inherit"/>
              </a:rPr>
              <a:t> will only ask the database about that list once. Verify that.</a:t>
            </a:r>
          </a:p>
          <a:p>
            <a:pPr algn="l"/>
            <a:r>
              <a:rPr lang="en-US" b="0" i="0" dirty="0">
                <a:solidFill>
                  <a:srgbClr val="222222"/>
                </a:solidFill>
                <a:effectLst/>
                <a:latin typeface="inherit"/>
              </a:rPr>
              <a:t>With </a:t>
            </a:r>
            <a:r>
              <a:rPr lang="en-US" b="0" i="0" dirty="0" err="1">
                <a:solidFill>
                  <a:srgbClr val="222222"/>
                </a:solidFill>
                <a:effectLst/>
                <a:latin typeface="inherit"/>
              </a:rPr>
              <a:t>DataLoader</a:t>
            </a:r>
            <a:r>
              <a:rPr lang="en-US" b="0" i="0" dirty="0">
                <a:solidFill>
                  <a:srgbClr val="222222"/>
                </a:solidFill>
                <a:effectLst/>
                <a:latin typeface="inherit"/>
              </a:rPr>
              <a:t> in the stack, we can now continue implementing other fields and either use existing loaders or define new ones as needed.</a:t>
            </a:r>
          </a:p>
          <a:p>
            <a:pPr algn="l" fontAlgn="base"/>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25473554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The search term, in this case, is the unique key that can be used with a </a:t>
            </a:r>
            <a:r>
              <a:rPr lang="en-US" dirty="0" err="1"/>
              <a:t>DataLoader</a:t>
            </a:r>
            <a:r>
              <a:rPr lang="en-US" b="0" i="0" dirty="0">
                <a:solidFill>
                  <a:srgbClr val="222222"/>
                </a:solidFill>
                <a:effectLst/>
                <a:latin typeface="Merriweather" panose="00000500000000000000" pitchFamily="2" charset="0"/>
              </a:rPr>
              <a:t> batch-loading function.</a:t>
            </a:r>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35816325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The search feature has a new concept that we’re going to implement for the first time: the </a:t>
            </a:r>
            <a:r>
              <a:rPr lang="en-US" b="0" i="0" dirty="0" err="1">
                <a:solidFill>
                  <a:srgbClr val="222222"/>
                </a:solidFill>
                <a:effectLst/>
                <a:latin typeface="Merriweather" panose="00000500000000000000" pitchFamily="2" charset="0"/>
              </a:rPr>
              <a:t>GraphQL</a:t>
            </a:r>
            <a:r>
              <a:rPr lang="en-US" b="0" i="0" dirty="0">
                <a:solidFill>
                  <a:srgbClr val="222222"/>
                </a:solidFill>
                <a:effectLst/>
                <a:latin typeface="Merriweather" panose="00000500000000000000" pitchFamily="2" charset="0"/>
              </a:rPr>
              <a:t> interface type. Here are the parts of the schema related to it.</a:t>
            </a:r>
          </a:p>
          <a:p>
            <a:pPr algn="l" fontAlgn="base"/>
            <a:endParaRPr lang="en-US" b="0" i="0" dirty="0">
              <a:solidFill>
                <a:srgbClr val="222222"/>
              </a:solidFill>
              <a:effectLst/>
              <a:uFillTx/>
              <a:latin typeface="Merriweather" panose="00000500000000000000" pitchFamily="2" charset="0"/>
            </a:endParaRPr>
          </a:p>
          <a:p>
            <a:pPr algn="l" fontAlgn="base"/>
            <a:r>
              <a:rPr lang="en-US" b="0" i="0" dirty="0">
                <a:solidFill>
                  <a:srgbClr val="222222"/>
                </a:solidFill>
                <a:effectLst/>
                <a:latin typeface="Merriweather" panose="00000500000000000000" pitchFamily="2" charset="0"/>
              </a:rPr>
              <a:t>For each record in the search results, the new interface type needs a way to determine what type it is. It needs to tell the API consumer that a search result is a Task object or an Approach object. We can do that using the </a:t>
            </a:r>
            <a:r>
              <a:rPr lang="en-US" dirty="0" err="1"/>
              <a:t>resolveType</a:t>
            </a:r>
            <a:r>
              <a:rPr lang="en-US" b="0" i="0" dirty="0">
                <a:solidFill>
                  <a:srgbClr val="222222"/>
                </a:solidFill>
                <a:effectLst/>
                <a:latin typeface="Merriweather" panose="00000500000000000000" pitchFamily="2" charset="0"/>
              </a:rPr>
              <a:t> configuration property, which is a function whose argument is the object that implements the </a:t>
            </a:r>
            <a:r>
              <a:rPr lang="en-US" dirty="0"/>
              <a:t>Search-</a:t>
            </a:r>
            <a:r>
              <a:rPr lang="en-US" dirty="0" err="1"/>
              <a:t>ResultItem</a:t>
            </a:r>
            <a:r>
              <a:rPr lang="en-US" b="0" i="0" dirty="0">
                <a:solidFill>
                  <a:srgbClr val="222222"/>
                </a:solidFill>
                <a:effectLst/>
                <a:latin typeface="Merriweather" panose="00000500000000000000" pitchFamily="2" charset="0"/>
              </a:rPr>
              <a:t> type; it needs to return which </a:t>
            </a:r>
            <a:r>
              <a:rPr lang="en-US" b="0" i="0" dirty="0" err="1">
                <a:solidFill>
                  <a:srgbClr val="222222"/>
                </a:solidFill>
                <a:effectLst/>
                <a:latin typeface="Merriweather" panose="00000500000000000000" pitchFamily="2" charset="0"/>
              </a:rPr>
              <a:t>GraphQL</a:t>
            </a:r>
            <a:r>
              <a:rPr lang="en-US" b="0" i="0" dirty="0">
                <a:solidFill>
                  <a:srgbClr val="222222"/>
                </a:solidFill>
                <a:effectLst/>
                <a:latin typeface="Merriweather" panose="00000500000000000000" pitchFamily="2" charset="0"/>
              </a:rPr>
              <a:t> type represents that object. Let’s design the search results objects to have a </a:t>
            </a:r>
            <a:r>
              <a:rPr lang="en-US" dirty="0"/>
              <a:t>type</a:t>
            </a:r>
            <a:r>
              <a:rPr lang="en-US" b="0" i="0" dirty="0">
                <a:solidFill>
                  <a:srgbClr val="222222"/>
                </a:solidFill>
                <a:effectLst/>
                <a:latin typeface="Merriweather" panose="00000500000000000000" pitchFamily="2" charset="0"/>
              </a:rPr>
              <a:t> property that holds a </a:t>
            </a:r>
            <a:r>
              <a:rPr lang="en-US" dirty="0"/>
              <a:t>task</a:t>
            </a:r>
            <a:r>
              <a:rPr lang="en-US" b="0" i="0" dirty="0">
                <a:solidFill>
                  <a:srgbClr val="222222"/>
                </a:solidFill>
                <a:effectLst/>
                <a:latin typeface="Merriweather" panose="00000500000000000000" pitchFamily="2" charset="0"/>
              </a:rPr>
              <a:t> or </a:t>
            </a:r>
            <a:r>
              <a:rPr lang="en-US" dirty="0"/>
              <a:t>approach</a:t>
            </a:r>
            <a:r>
              <a:rPr lang="en-US" b="0" i="0" dirty="0">
                <a:solidFill>
                  <a:srgbClr val="222222"/>
                </a:solidFill>
                <a:effectLst/>
                <a:latin typeface="Merriweather" panose="00000500000000000000" pitchFamily="2" charset="0"/>
              </a:rPr>
              <a:t> string value. We can use that to implement the </a:t>
            </a:r>
            <a:r>
              <a:rPr lang="en-US" dirty="0" err="1"/>
              <a:t>resolveType</a:t>
            </a:r>
            <a:r>
              <a:rPr lang="en-US" b="0" i="0" dirty="0">
                <a:solidFill>
                  <a:srgbClr val="222222"/>
                </a:solidFill>
                <a:effectLst/>
                <a:latin typeface="Merriweather" panose="00000500000000000000" pitchFamily="2" charset="0"/>
              </a:rPr>
              <a:t> function logic.</a:t>
            </a:r>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11674014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Here’s one implementation of the </a:t>
            </a:r>
            <a:r>
              <a:rPr lang="en-US" dirty="0" err="1"/>
              <a:t>SearchResultItem</a:t>
            </a:r>
            <a:r>
              <a:rPr lang="en-US" b="0" i="0" dirty="0">
                <a:solidFill>
                  <a:srgbClr val="222222"/>
                </a:solidFill>
                <a:effectLst/>
                <a:latin typeface="Merriweather" panose="00000500000000000000" pitchFamily="2" charset="0"/>
              </a:rPr>
              <a:t> type that’s based on this plan. Put this in </a:t>
            </a:r>
            <a:r>
              <a:rPr lang="en-US" b="0" i="0" dirty="0" err="1">
                <a:solidFill>
                  <a:srgbClr val="222222"/>
                </a:solidFill>
                <a:effectLst/>
                <a:latin typeface="Merriweather" panose="00000500000000000000" pitchFamily="2" charset="0"/>
              </a:rPr>
              <a:t>api</a:t>
            </a:r>
            <a:r>
              <a:rPr lang="en-US" b="0" i="0" dirty="0">
                <a:solidFill>
                  <a:srgbClr val="222222"/>
                </a:solidFill>
                <a:effectLst/>
                <a:latin typeface="Merriweather" panose="00000500000000000000" pitchFamily="2" charset="0"/>
              </a:rPr>
              <a:t>/</a:t>
            </a:r>
            <a:r>
              <a:rPr lang="en-US" b="0" i="0" dirty="0" err="1">
                <a:solidFill>
                  <a:srgbClr val="222222"/>
                </a:solidFill>
                <a:effectLst/>
                <a:latin typeface="Merriweather" panose="00000500000000000000" pitchFamily="2" charset="0"/>
              </a:rPr>
              <a:t>src</a:t>
            </a:r>
            <a:r>
              <a:rPr lang="en-US" b="0" i="0" dirty="0">
                <a:solidFill>
                  <a:srgbClr val="222222"/>
                </a:solidFill>
                <a:effectLst/>
                <a:latin typeface="Merriweather" panose="00000500000000000000" pitchFamily="2" charset="0"/>
              </a:rPr>
              <a:t>/schema/types/search-result-item.js.</a:t>
            </a:r>
          </a:p>
          <a:p>
            <a:pPr algn="l" fontAlgn="base"/>
            <a:endParaRPr lang="en-US" b="0" i="0" dirty="0">
              <a:solidFill>
                <a:srgbClr val="222222"/>
              </a:solidFill>
              <a:effectLst/>
              <a:uFillTx/>
              <a:latin typeface="Merriweather" panose="00000500000000000000" pitchFamily="2" charset="0"/>
            </a:endParaRPr>
          </a:p>
          <a:p>
            <a:pPr algn="l" fontAlgn="base"/>
            <a:r>
              <a:rPr lang="en-US" b="0" i="0" dirty="0">
                <a:solidFill>
                  <a:srgbClr val="222222"/>
                </a:solidFill>
                <a:effectLst/>
                <a:latin typeface="Merriweather" panose="00000500000000000000" pitchFamily="2" charset="0"/>
              </a:rPr>
              <a:t>We can now use this new type to define the root search field. We also need to define the arguments this field expects. We designed it to expect a </a:t>
            </a:r>
            <a:r>
              <a:rPr lang="en-US" dirty="0"/>
              <a:t>term</a:t>
            </a:r>
            <a:r>
              <a:rPr lang="en-US" b="0" i="0" dirty="0">
                <a:solidFill>
                  <a:srgbClr val="222222"/>
                </a:solidFill>
                <a:effectLst/>
                <a:latin typeface="Merriweather" panose="00000500000000000000" pitchFamily="2" charset="0"/>
              </a:rPr>
              <a:t> value, which is a string. To resolve the search field, let’s assume that we have a loader named </a:t>
            </a:r>
            <a:r>
              <a:rPr lang="en-US" dirty="0" err="1"/>
              <a:t>searchResults</a:t>
            </a:r>
            <a:r>
              <a:rPr lang="en-US" b="0" i="0" dirty="0">
                <a:solidFill>
                  <a:srgbClr val="222222"/>
                </a:solidFill>
                <a:effectLst/>
                <a:latin typeface="Merriweather" panose="00000500000000000000" pitchFamily="2" charset="0"/>
              </a:rPr>
              <a:t> whose key is the search term.</a:t>
            </a:r>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28910759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one possible implementation of the field.</a:t>
            </a:r>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19080148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Now, to make the </a:t>
            </a:r>
            <a:r>
              <a:rPr lang="en-US" dirty="0"/>
              <a:t>Task</a:t>
            </a:r>
            <a:r>
              <a:rPr lang="en-US" b="0" i="0" dirty="0">
                <a:solidFill>
                  <a:srgbClr val="222222"/>
                </a:solidFill>
                <a:effectLst/>
                <a:latin typeface="Merriweather" panose="00000500000000000000" pitchFamily="2" charset="0"/>
              </a:rPr>
              <a:t> and </a:t>
            </a:r>
            <a:r>
              <a:rPr lang="en-US" dirty="0"/>
              <a:t>Approach</a:t>
            </a:r>
            <a:r>
              <a:rPr lang="en-US" b="0" i="0" dirty="0">
                <a:solidFill>
                  <a:srgbClr val="222222"/>
                </a:solidFill>
                <a:effectLst/>
                <a:latin typeface="Merriweather" panose="00000500000000000000" pitchFamily="2" charset="0"/>
              </a:rPr>
              <a:t> types implement this new interface type, we used the </a:t>
            </a:r>
            <a:r>
              <a:rPr lang="en-US" dirty="0"/>
              <a:t>interfaces</a:t>
            </a:r>
            <a:r>
              <a:rPr lang="en-US" b="0" i="0" dirty="0">
                <a:solidFill>
                  <a:srgbClr val="222222"/>
                </a:solidFill>
                <a:effectLst/>
                <a:latin typeface="Merriweather" panose="00000500000000000000" pitchFamily="2" charset="0"/>
              </a:rPr>
              <a:t> property of the </a:t>
            </a:r>
            <a:r>
              <a:rPr lang="en-US" dirty="0" err="1"/>
              <a:t>GraphQLObjectType</a:t>
            </a:r>
            <a:r>
              <a:rPr lang="en-US" b="0" i="0" dirty="0">
                <a:solidFill>
                  <a:srgbClr val="222222"/>
                </a:solidFill>
                <a:effectLst/>
                <a:latin typeface="Merriweather" panose="00000500000000000000" pitchFamily="2" charset="0"/>
              </a:rPr>
              <a:t> configuration object. The value of this property is an array of all the interface types an object type implements.</a:t>
            </a:r>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26065790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algn="l" fontAlgn="base"/>
            <a:r>
              <a:rPr lang="en-US" b="0" i="0" dirty="0">
                <a:solidFill>
                  <a:srgbClr val="212529"/>
                </a:solidFill>
                <a:effectLst/>
                <a:uFillTx/>
                <a:latin typeface="open sans" panose="020B0606030504020204" pitchFamily="34" charset="0"/>
              </a:rPr>
              <a:t>Note that I wrapped the interfaces array as a </a:t>
            </a:r>
            <a:r>
              <a:rPr lang="en-US" b="0" i="0" dirty="0" err="1">
                <a:solidFill>
                  <a:srgbClr val="212529"/>
                </a:solidFill>
                <a:effectLst/>
                <a:uFillTx/>
                <a:latin typeface="open sans" panose="020B0606030504020204" pitchFamily="34" charset="0"/>
              </a:rPr>
              <a:t>thunk</a:t>
            </a:r>
            <a:r>
              <a:rPr lang="en-US" b="0" i="0" dirty="0">
                <a:solidFill>
                  <a:srgbClr val="212529"/>
                </a:solidFill>
                <a:effectLst/>
                <a:uFillTx/>
                <a:latin typeface="open sans" panose="020B0606030504020204" pitchFamily="34" charset="0"/>
              </a:rPr>
              <a:t> just as we are now doing for the fields property.</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Following the top-down analysis, we now need to define a </a:t>
            </a:r>
            <a:r>
              <a:rPr lang="en-US" b="0" i="0" dirty="0" err="1">
                <a:solidFill>
                  <a:srgbClr val="212529"/>
                </a:solidFill>
                <a:effectLst/>
                <a:uFillTx/>
                <a:latin typeface="open sans" panose="020B0606030504020204" pitchFamily="34" charset="0"/>
              </a:rPr>
              <a:t>DataLoader</a:t>
            </a:r>
            <a:r>
              <a:rPr lang="en-US" b="0" i="0" dirty="0">
                <a:solidFill>
                  <a:srgbClr val="212529"/>
                </a:solidFill>
                <a:effectLst/>
                <a:uFillTx/>
                <a:latin typeface="open sans" panose="020B0606030504020204" pitchFamily="34" charset="0"/>
              </a:rPr>
              <a:t> instance named </a:t>
            </a:r>
            <a:r>
              <a:rPr lang="en-US" b="0" i="0" dirty="0" err="1">
                <a:solidFill>
                  <a:srgbClr val="212529"/>
                </a:solidFill>
                <a:effectLst/>
                <a:uFillTx/>
                <a:latin typeface="open sans" panose="020B0606030504020204" pitchFamily="34" charset="0"/>
              </a:rPr>
              <a:t>searchResults</a:t>
            </a:r>
            <a:r>
              <a:rPr lang="en-US" b="0" i="0" dirty="0">
                <a:solidFill>
                  <a:srgbClr val="212529"/>
                </a:solidFill>
                <a:effectLst/>
                <a:uFillTx/>
                <a:latin typeface="open sans" panose="020B0606030504020204" pitchFamily="34" charset="0"/>
              </a:rPr>
              <a:t>. Let me pause here and ask this question: do we really need a caching/batching loader for a search query?</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Probably not. It’s unlikely an API consumer will do multiple searches in one query. And unless they are intentionally trying to overload the API service, it’s unlikely they will search for the same term many times!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However, as we’ve seen in </a:t>
            </a:r>
            <a:r>
              <a:rPr lang="en-US" b="0" i="0" dirty="0" err="1">
                <a:solidFill>
                  <a:srgbClr val="212529"/>
                </a:solidFill>
                <a:effectLst/>
                <a:uFillTx/>
                <a:latin typeface="open sans" panose="020B0606030504020204" pitchFamily="34" charset="0"/>
              </a:rPr>
              <a:t>taskMainList</a:t>
            </a:r>
            <a:r>
              <a:rPr lang="en-US" b="0" i="0" dirty="0">
                <a:solidFill>
                  <a:srgbClr val="212529"/>
                </a:solidFill>
                <a:effectLst/>
                <a:uFillTx/>
                <a:latin typeface="open sans" panose="020B0606030504020204" pitchFamily="34" charset="0"/>
              </a:rPr>
              <a:t>, using a loader provides some protection against bad queries (whether they were malicious or not). Imagine a UI application with a bug that causes a search query to repeat 100 times in a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request. You don’t want your API server to issue 100 full-text-search SQL statements to the database in that case.</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Another reason to use a loader for this case is for consistency. </a:t>
            </a:r>
            <a:r>
              <a:rPr lang="en-US" b="0" i="0" dirty="0" err="1">
                <a:solidFill>
                  <a:srgbClr val="212529"/>
                </a:solidFill>
                <a:effectLst/>
                <a:uFillTx/>
                <a:latin typeface="open sans" panose="020B0606030504020204" pitchFamily="34" charset="0"/>
              </a:rPr>
              <a:t>DataLoader</a:t>
            </a:r>
            <a:r>
              <a:rPr lang="en-US" b="0" i="0" dirty="0">
                <a:solidFill>
                  <a:srgbClr val="212529"/>
                </a:solidFill>
                <a:effectLst/>
                <a:uFillTx/>
                <a:latin typeface="open sans" panose="020B0606030504020204" pitchFamily="34" charset="0"/>
              </a:rPr>
              <a:t> is now an abstraction layer in our stack, and all database communication should happen through it. Mixing some direct database communication here would be a code smell.</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The </a:t>
            </a:r>
            <a:r>
              <a:rPr lang="en-US" b="0" i="0" dirty="0" err="1">
                <a:solidFill>
                  <a:srgbClr val="212529"/>
                </a:solidFill>
                <a:effectLst/>
                <a:uFillTx/>
                <a:latin typeface="open sans" panose="020B0606030504020204" pitchFamily="34" charset="0"/>
              </a:rPr>
              <a:t>searchResults</a:t>
            </a:r>
            <a:r>
              <a:rPr lang="en-US" b="0" i="0" dirty="0">
                <a:solidFill>
                  <a:srgbClr val="212529"/>
                </a:solidFill>
                <a:effectLst/>
                <a:uFillTx/>
                <a:latin typeface="open sans" panose="020B0606030504020204" pitchFamily="34" charset="0"/>
              </a:rPr>
              <a:t> batch-loading function takes a list of search query terms, and it should do a full-text-search operation for each.</a:t>
            </a:r>
          </a:p>
        </p:txBody>
      </p:sp>
    </p:spTree>
    <p:extLst>
      <p:ext uri="{BB962C8B-B14F-4D97-AF65-F5344CB8AC3E}">
        <p14:creationId xmlns:p14="http://schemas.microsoft.com/office/powerpoint/2010/main" val="2220809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Let’s assume that the </a:t>
            </a:r>
            <a:r>
              <a:rPr lang="en-US" dirty="0" err="1"/>
              <a:t>pgApi</a:t>
            </a:r>
            <a:r>
              <a:rPr lang="en-US" b="0" i="0" dirty="0">
                <a:solidFill>
                  <a:srgbClr val="222222"/>
                </a:solidFill>
                <a:effectLst/>
                <a:latin typeface="Merriweather" panose="00000500000000000000" pitchFamily="2" charset="0"/>
              </a:rPr>
              <a:t> module has a </a:t>
            </a:r>
            <a:r>
              <a:rPr lang="en-US" dirty="0" err="1"/>
              <a:t>searchResults</a:t>
            </a:r>
            <a:r>
              <a:rPr lang="en-US" b="0" i="0" dirty="0">
                <a:solidFill>
                  <a:srgbClr val="222222"/>
                </a:solidFill>
                <a:effectLst/>
                <a:latin typeface="Merriweather" panose="00000500000000000000" pitchFamily="2" charset="0"/>
              </a:rPr>
              <a:t> method to do the SQL communication. Here’s what I came up with for the loader definition.</a:t>
            </a:r>
          </a:p>
          <a:p>
            <a:pPr algn="l" fontAlgn="base"/>
            <a:endParaRPr lang="en-US" b="0" i="0" dirty="0">
              <a:solidFill>
                <a:srgbClr val="222222"/>
              </a:solidFill>
              <a:effectLst/>
              <a:uFillTx/>
              <a:latin typeface="Merriweather" panose="00000500000000000000" pitchFamily="2" charset="0"/>
            </a:endParaRPr>
          </a:p>
          <a:p>
            <a:pPr algn="l" fontAlgn="base"/>
            <a:r>
              <a:rPr lang="en-US" b="0" i="0" dirty="0">
                <a:solidFill>
                  <a:srgbClr val="222222"/>
                </a:solidFill>
                <a:effectLst/>
                <a:latin typeface="Merriweather" panose="00000500000000000000" pitchFamily="2" charset="0"/>
              </a:rPr>
              <a:t>The final piece of this puzzle is the </a:t>
            </a:r>
            <a:r>
              <a:rPr lang="en-US" dirty="0" err="1"/>
              <a:t>pgApi.searchResults</a:t>
            </a:r>
            <a:r>
              <a:rPr lang="en-US" b="0" i="0" dirty="0">
                <a:solidFill>
                  <a:srgbClr val="222222"/>
                </a:solidFill>
                <a:effectLst/>
                <a:latin typeface="Merriweather" panose="00000500000000000000" pitchFamily="2" charset="0"/>
              </a:rPr>
              <a:t> method and the full-text-search logic it executes. </a:t>
            </a:r>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34273912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Luckily, PostgreSQL has built-in support for full-text search. I prepared a single SQL statement that retrieves search results from both the </a:t>
            </a:r>
            <a:r>
              <a:rPr lang="en-US" dirty="0" err="1"/>
              <a:t>azdev.tasks</a:t>
            </a:r>
            <a:r>
              <a:rPr lang="en-US" b="0" i="0" dirty="0">
                <a:solidFill>
                  <a:srgbClr val="222222"/>
                </a:solidFill>
                <a:effectLst/>
                <a:latin typeface="Merriweather" panose="00000500000000000000" pitchFamily="2" charset="0"/>
              </a:rPr>
              <a:t> and </a:t>
            </a:r>
            <a:r>
              <a:rPr lang="en-US" dirty="0" err="1"/>
              <a:t>azdev.approaches</a:t>
            </a:r>
            <a:r>
              <a:rPr lang="en-US" b="0" i="0" dirty="0">
                <a:solidFill>
                  <a:srgbClr val="222222"/>
                </a:solidFill>
                <a:effectLst/>
                <a:latin typeface="Merriweather" panose="00000500000000000000" pitchFamily="2" charset="0"/>
              </a:rPr>
              <a:t> tables; check it out at </a:t>
            </a:r>
            <a:r>
              <a:rPr lang="en-US" dirty="0" err="1"/>
              <a:t>sqls.searchResults</a:t>
            </a:r>
            <a:r>
              <a:rPr lang="en-US" b="0" i="0" dirty="0">
                <a:solidFill>
                  <a:srgbClr val="222222"/>
                </a:solidFill>
                <a:effectLst/>
                <a:latin typeface="Merriweather" panose="00000500000000000000" pitchFamily="2" charset="0"/>
              </a:rPr>
              <a:t>.</a:t>
            </a:r>
          </a:p>
          <a:p>
            <a:pPr algn="l" fontAlgn="base"/>
            <a:endParaRPr lang="en-US" b="0" i="0" dirty="0">
              <a:solidFill>
                <a:srgbClr val="222222"/>
              </a:solidFill>
              <a:effectLst/>
              <a:uFillTx/>
              <a:latin typeface="Merriweather" panose="00000500000000000000" pitchFamily="2" charset="0"/>
            </a:endParaRPr>
          </a:p>
          <a:p>
            <a:pPr algn="l"/>
            <a:r>
              <a:rPr lang="en-US" b="0" i="0" dirty="0">
                <a:solidFill>
                  <a:srgbClr val="222222"/>
                </a:solidFill>
                <a:effectLst/>
                <a:latin typeface="inherit"/>
              </a:rPr>
              <a:t>This SQL statement uses a few cool PostgreSQL tricks. For example, it uses an inline view (</a:t>
            </a:r>
            <a:r>
              <a:rPr lang="en-US" b="0" i="0" dirty="0" err="1">
                <a:solidFill>
                  <a:srgbClr val="222222"/>
                </a:solidFill>
                <a:effectLst/>
                <a:latin typeface="inherit"/>
              </a:rPr>
              <a:t>viewable_tasks</a:t>
            </a:r>
            <a:r>
              <a:rPr lang="en-US" b="0" i="0" dirty="0">
                <a:solidFill>
                  <a:srgbClr val="222222"/>
                </a:solidFill>
                <a:effectLst/>
                <a:latin typeface="inherit"/>
              </a:rPr>
              <a:t>) to make sure the operation only works on viewable Task records, which are either public or owned by a </a:t>
            </a:r>
            <a:r>
              <a:rPr lang="en-US" b="0" i="0" dirty="0" err="1">
                <a:solidFill>
                  <a:srgbClr val="222222"/>
                </a:solidFill>
                <a:effectLst/>
                <a:latin typeface="inherit"/>
              </a:rPr>
              <a:t>userId</a:t>
            </a:r>
            <a:r>
              <a:rPr lang="en-US" b="0" i="0" dirty="0">
                <a:solidFill>
                  <a:srgbClr val="222222"/>
                </a:solidFill>
                <a:effectLst/>
                <a:latin typeface="inherit"/>
              </a:rPr>
              <a:t> value. The </a:t>
            </a:r>
            <a:r>
              <a:rPr lang="en-US" b="0" i="0" dirty="0" err="1">
                <a:solidFill>
                  <a:srgbClr val="222222"/>
                </a:solidFill>
                <a:effectLst/>
                <a:latin typeface="inherit"/>
              </a:rPr>
              <a:t>userId</a:t>
            </a:r>
            <a:r>
              <a:rPr lang="en-US" b="0" i="0" dirty="0">
                <a:solidFill>
                  <a:srgbClr val="222222"/>
                </a:solidFill>
                <a:effectLst/>
                <a:latin typeface="inherit"/>
              </a:rPr>
              <a:t> value can be null, in which case the statement will only work for public Task records.</a:t>
            </a:r>
          </a:p>
          <a:p>
            <a:pPr algn="l"/>
            <a:r>
              <a:rPr lang="en-US" b="0" i="0" dirty="0">
                <a:solidFill>
                  <a:srgbClr val="222222"/>
                </a:solidFill>
                <a:effectLst/>
                <a:latin typeface="inherit"/>
              </a:rPr>
              <a:t>The statement uses a UNION ALL operator to combine result sets from multiple database tables into a single set. It then uses this combined set as the source for the full-text search, which it performs using the </a:t>
            </a:r>
            <a:r>
              <a:rPr lang="en-US" b="0" i="0" dirty="0" err="1">
                <a:solidFill>
                  <a:srgbClr val="222222"/>
                </a:solidFill>
                <a:effectLst/>
                <a:latin typeface="inherit"/>
              </a:rPr>
              <a:t>to_tsvector</a:t>
            </a:r>
            <a:r>
              <a:rPr lang="en-US" b="0" i="0" dirty="0">
                <a:solidFill>
                  <a:srgbClr val="222222"/>
                </a:solidFill>
                <a:effectLst/>
                <a:latin typeface="inherit"/>
              </a:rPr>
              <a:t>, </a:t>
            </a:r>
            <a:r>
              <a:rPr lang="en-US" b="0" i="0" dirty="0" err="1">
                <a:solidFill>
                  <a:srgbClr val="222222"/>
                </a:solidFill>
                <a:effectLst/>
                <a:latin typeface="inherit"/>
              </a:rPr>
              <a:t>websearch_to_tsquery</a:t>
            </a:r>
            <a:r>
              <a:rPr lang="en-US" b="0" i="0" dirty="0">
                <a:solidFill>
                  <a:srgbClr val="222222"/>
                </a:solidFill>
                <a:effectLst/>
                <a:latin typeface="inherit"/>
              </a:rPr>
              <a:t>, and </a:t>
            </a:r>
            <a:r>
              <a:rPr lang="en-US" b="0" i="0" dirty="0" err="1">
                <a:solidFill>
                  <a:srgbClr val="222222"/>
                </a:solidFill>
                <a:effectLst/>
                <a:latin typeface="inherit"/>
              </a:rPr>
              <a:t>ts_rank</a:t>
            </a:r>
            <a:r>
              <a:rPr lang="en-US" b="0" i="0" dirty="0">
                <a:solidFill>
                  <a:srgbClr val="222222"/>
                </a:solidFill>
                <a:effectLst/>
                <a:latin typeface="inherit"/>
              </a:rPr>
              <a:t> PostgreSQL functions. This is just one set of many functions and operators that can be used to perform and optimize this search, but those are beyond the scope of this course. You can read more about PostgreSQL full-text-search capabilities at </a:t>
            </a:r>
            <a:r>
              <a:rPr lang="en-US" b="0" i="0" u="sng" dirty="0" err="1">
                <a:solidFill>
                  <a:srgbClr val="2B44D1"/>
                </a:solidFill>
                <a:effectLst/>
                <a:latin typeface="inherit"/>
                <a:hlinkClick r:id="rId3"/>
              </a:rPr>
              <a:t>az.dev</a:t>
            </a:r>
            <a:r>
              <a:rPr lang="en-US" b="0" i="0" u="sng" dirty="0">
                <a:solidFill>
                  <a:srgbClr val="2B44D1"/>
                </a:solidFill>
                <a:effectLst/>
                <a:latin typeface="inherit"/>
                <a:hlinkClick r:id="rId3"/>
              </a:rPr>
              <a:t>/</a:t>
            </a:r>
            <a:r>
              <a:rPr lang="en-US" b="0" i="0" u="sng" dirty="0" err="1">
                <a:solidFill>
                  <a:srgbClr val="2B44D1"/>
                </a:solidFill>
                <a:effectLst/>
                <a:latin typeface="inherit"/>
                <a:hlinkClick r:id="rId3"/>
              </a:rPr>
              <a:t>pg</a:t>
            </a:r>
            <a:r>
              <a:rPr lang="en-US" b="0" i="0" u="sng" dirty="0">
                <a:solidFill>
                  <a:srgbClr val="2B44D1"/>
                </a:solidFill>
                <a:effectLst/>
                <a:latin typeface="inherit"/>
                <a:hlinkClick r:id="rId3"/>
              </a:rPr>
              <a:t>-fts</a:t>
            </a:r>
            <a:r>
              <a:rPr lang="en-US" b="0" i="0" dirty="0">
                <a:solidFill>
                  <a:srgbClr val="222222"/>
                </a:solidFill>
                <a:effectLst/>
                <a:latin typeface="inherit"/>
              </a:rPr>
              <a:t>.</a:t>
            </a:r>
          </a:p>
          <a:p>
            <a:pPr algn="l" fontAlgn="base"/>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22070811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 how we can use SQL statement in the </a:t>
            </a:r>
            <a:r>
              <a:rPr lang="en-US" b="0" i="0" dirty="0" err="1">
                <a:solidFill>
                  <a:srgbClr val="212529"/>
                </a:solidFill>
                <a:effectLst/>
                <a:uFillTx/>
                <a:latin typeface="open sans" panose="020B0606030504020204" pitchFamily="34" charset="0"/>
              </a:rPr>
              <a:t>pgApi</a:t>
            </a:r>
            <a:r>
              <a:rPr lang="en-US" b="0" i="0" dirty="0">
                <a:solidFill>
                  <a:srgbClr val="212529"/>
                </a:solidFill>
                <a:effectLst/>
                <a:uFillTx/>
                <a:latin typeface="open sans" panose="020B0606030504020204" pitchFamily="34" charset="0"/>
              </a:rPr>
              <a:t> module.</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22222"/>
                </a:solidFill>
                <a:effectLst/>
                <a:latin typeface="Merriweather" panose="00000500000000000000" pitchFamily="2" charset="0"/>
              </a:rPr>
              <a:t>Note that this function uses the same “promise-map” method we used for </a:t>
            </a:r>
            <a:r>
              <a:rPr lang="en-US" dirty="0" err="1"/>
              <a:t>tasksByTypes</a:t>
            </a:r>
            <a:r>
              <a:rPr lang="en-US" b="0" i="0" dirty="0">
                <a:solidFill>
                  <a:srgbClr val="222222"/>
                </a:solidFill>
                <a:effectLst/>
                <a:latin typeface="Merriweather" panose="00000500000000000000" pitchFamily="2" charset="0"/>
              </a:rPr>
              <a:t> to be </a:t>
            </a:r>
            <a:r>
              <a:rPr lang="en-US" dirty="0" err="1"/>
              <a:t>DataLoader</a:t>
            </a:r>
            <a:r>
              <a:rPr lang="en-US" b="0" i="0" dirty="0">
                <a:solidFill>
                  <a:srgbClr val="222222"/>
                </a:solidFill>
                <a:effectLst/>
                <a:latin typeface="Merriweather" panose="00000500000000000000" pitchFamily="2" charset="0"/>
              </a:rPr>
              <a:t> compatible. Also note that I passed the </a:t>
            </a:r>
            <a:r>
              <a:rPr lang="en-US" dirty="0"/>
              <a:t>$2</a:t>
            </a:r>
            <a:r>
              <a:rPr lang="en-US" b="0" i="0" dirty="0">
                <a:solidFill>
                  <a:srgbClr val="222222"/>
                </a:solidFill>
                <a:effectLst/>
                <a:latin typeface="Merriweather" panose="00000500000000000000" pitchFamily="2" charset="0"/>
              </a:rPr>
              <a:t> value as null for now. Once we enable API consumers to log in, we need to figure out how to make the current </a:t>
            </a:r>
            <a:r>
              <a:rPr lang="en-US" dirty="0" err="1"/>
              <a:t>userId</a:t>
            </a:r>
            <a:r>
              <a:rPr lang="en-US" b="0" i="0" dirty="0">
                <a:solidFill>
                  <a:srgbClr val="222222"/>
                </a:solidFill>
                <a:effectLst/>
                <a:latin typeface="Merriweather" panose="00000500000000000000" pitchFamily="2" charset="0"/>
              </a:rPr>
              <a:t> value available for this function. We’ll do that in the next lesson.</a:t>
            </a:r>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3138866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Once you have the logic of fetching a list of user records based on a list of ID values, you can start using the </a:t>
            </a:r>
            <a:r>
              <a:rPr lang="en-US" b="0" i="0" dirty="0" err="1">
                <a:solidFill>
                  <a:srgbClr val="212529"/>
                </a:solidFill>
                <a:effectLst/>
                <a:uFillTx/>
                <a:latin typeface="open sans" panose="020B0606030504020204" pitchFamily="34" charset="0"/>
              </a:rPr>
              <a:t>userLoader</a:t>
            </a:r>
            <a:r>
              <a:rPr lang="en-US" b="0" i="0" dirty="0">
                <a:solidFill>
                  <a:srgbClr val="212529"/>
                </a:solidFill>
                <a:effectLst/>
                <a:uFillTx/>
                <a:latin typeface="open sans" panose="020B0606030504020204" pitchFamily="34" charset="0"/>
              </a:rPr>
              <a:t> object to fetch multiple users. F</a:t>
            </a:r>
          </a:p>
        </p:txBody>
      </p:sp>
    </p:spTree>
    <p:extLst>
      <p:ext uri="{BB962C8B-B14F-4D97-AF65-F5344CB8AC3E}">
        <p14:creationId xmlns:p14="http://schemas.microsoft.com/office/powerpoint/2010/main" val="28598761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We can test now! Here’s an example of how to query the new search field in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a:t>
            </a:r>
          </a:p>
        </p:txBody>
      </p:sp>
    </p:spTree>
    <p:extLst>
      <p:ext uri="{BB962C8B-B14F-4D97-AF65-F5344CB8AC3E}">
        <p14:creationId xmlns:p14="http://schemas.microsoft.com/office/powerpoint/2010/main" val="41140513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Search should return three records from the sample data: two Task records and one Approach record</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Note the power of the PostgreSQL text-search capabilities. The example uses OR, and the search results are ranked based on relevance. Try a few other search terms, and explore the many other features we enabled.</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TIP</a:t>
            </a:r>
          </a:p>
          <a:p>
            <a:pPr algn="l" fontAlgn="base"/>
            <a:r>
              <a:rPr lang="en-US" b="0" i="0" dirty="0">
                <a:solidFill>
                  <a:srgbClr val="212529"/>
                </a:solidFill>
                <a:effectLst/>
                <a:uFillTx/>
                <a:latin typeface="open sans" panose="020B0606030504020204" pitchFamily="34" charset="0"/>
              </a:rPr>
              <a:t>If an interface type is implemented by many types, the </a:t>
            </a:r>
            <a:r>
              <a:rPr lang="en-US" b="0" i="0" dirty="0" err="1">
                <a:solidFill>
                  <a:srgbClr val="212529"/>
                </a:solidFill>
                <a:effectLst/>
                <a:uFillTx/>
                <a:latin typeface="open sans" panose="020B0606030504020204" pitchFamily="34" charset="0"/>
              </a:rPr>
              <a:t>resolveType</a:t>
            </a:r>
            <a:r>
              <a:rPr lang="en-US" b="0" i="0" dirty="0">
                <a:solidFill>
                  <a:srgbClr val="212529"/>
                </a:solidFill>
                <a:effectLst/>
                <a:uFillTx/>
                <a:latin typeface="open sans" panose="020B0606030504020204" pitchFamily="34" charset="0"/>
              </a:rPr>
              <a:t> property can become difficult to maintain. It’s not ideal that you need to edit it every time you add another type that implements your interface. GraphQL.js supports another method to determine the type of the implementing object. You can define an </a:t>
            </a:r>
            <a:r>
              <a:rPr lang="en-US" b="0" i="0" dirty="0" err="1">
                <a:solidFill>
                  <a:srgbClr val="212529"/>
                </a:solidFill>
                <a:effectLst/>
                <a:uFillTx/>
                <a:latin typeface="open sans" panose="020B0606030504020204" pitchFamily="34" charset="0"/>
              </a:rPr>
              <a:t>isTypeOf</a:t>
            </a:r>
            <a:r>
              <a:rPr lang="en-US" b="0" i="0" dirty="0">
                <a:solidFill>
                  <a:srgbClr val="212529"/>
                </a:solidFill>
                <a:effectLst/>
                <a:uFillTx/>
                <a:latin typeface="open sans" panose="020B0606030504020204" pitchFamily="34" charset="0"/>
              </a:rPr>
              <a:t> function on every object type that implements an interface, and GraphQL.js will pick the first object type whose </a:t>
            </a:r>
            <a:r>
              <a:rPr lang="en-US" b="0" i="0" dirty="0" err="1">
                <a:solidFill>
                  <a:srgbClr val="212529"/>
                </a:solidFill>
                <a:effectLst/>
                <a:uFillTx/>
                <a:latin typeface="open sans" panose="020B0606030504020204" pitchFamily="34" charset="0"/>
              </a:rPr>
              <a:t>isTypeOf</a:t>
            </a:r>
            <a:r>
              <a:rPr lang="en-US" b="0" i="0" dirty="0">
                <a:solidFill>
                  <a:srgbClr val="212529"/>
                </a:solidFill>
                <a:effectLst/>
                <a:uFillTx/>
                <a:latin typeface="open sans" panose="020B0606030504020204" pitchFamily="34" charset="0"/>
              </a:rPr>
              <a:t> returns true. If you define </a:t>
            </a:r>
            <a:r>
              <a:rPr lang="en-US" b="0" i="0" dirty="0" err="1">
                <a:solidFill>
                  <a:srgbClr val="212529"/>
                </a:solidFill>
                <a:effectLst/>
                <a:uFillTx/>
                <a:latin typeface="open sans" panose="020B0606030504020204" pitchFamily="34" charset="0"/>
              </a:rPr>
              <a:t>isTypeOf</a:t>
            </a:r>
            <a:r>
              <a:rPr lang="en-US" b="0" i="0" dirty="0">
                <a:solidFill>
                  <a:srgbClr val="212529"/>
                </a:solidFill>
                <a:effectLst/>
                <a:uFillTx/>
                <a:latin typeface="open sans" panose="020B0606030504020204" pitchFamily="34" charset="0"/>
              </a:rPr>
              <a:t> on all objects that implement an interface, you won’t need the </a:t>
            </a:r>
            <a:r>
              <a:rPr lang="en-US" b="0" i="0" dirty="0" err="1">
                <a:solidFill>
                  <a:srgbClr val="212529"/>
                </a:solidFill>
                <a:effectLst/>
                <a:uFillTx/>
                <a:latin typeface="open sans" panose="020B0606030504020204" pitchFamily="34" charset="0"/>
              </a:rPr>
              <a:t>resolveType</a:t>
            </a:r>
            <a:r>
              <a:rPr lang="en-US" b="0" i="0" dirty="0">
                <a:solidFill>
                  <a:srgbClr val="212529"/>
                </a:solidFill>
                <a:effectLst/>
                <a:uFillTx/>
                <a:latin typeface="open sans" panose="020B0606030504020204" pitchFamily="34" charset="0"/>
              </a:rPr>
              <a:t> property.</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Let’s now implement the </a:t>
            </a:r>
            <a:r>
              <a:rPr lang="en-US" b="0" i="0" dirty="0" err="1">
                <a:solidFill>
                  <a:srgbClr val="212529"/>
                </a:solidFill>
                <a:effectLst/>
                <a:uFillTx/>
                <a:latin typeface="open sans" panose="020B0606030504020204" pitchFamily="34" charset="0"/>
              </a:rPr>
              <a:t>detailList</a:t>
            </a:r>
            <a:r>
              <a:rPr lang="en-US" b="0" i="0" dirty="0">
                <a:solidFill>
                  <a:srgbClr val="212529"/>
                </a:solidFill>
                <a:effectLst/>
                <a:uFillTx/>
                <a:latin typeface="open sans" panose="020B0606030504020204" pitchFamily="34" charset="0"/>
              </a:rPr>
              <a:t> field under an Approach record. I’ve delayed implementing this one because of its complexity and because we really should do it through </a:t>
            </a:r>
            <a:r>
              <a:rPr lang="en-US" b="0" i="0" dirty="0" err="1">
                <a:solidFill>
                  <a:srgbClr val="212529"/>
                </a:solidFill>
                <a:effectLst/>
                <a:uFillTx/>
                <a:latin typeface="open sans" panose="020B0606030504020204" pitchFamily="34" charset="0"/>
              </a:rPr>
              <a:t>DataLoader</a:t>
            </a:r>
            <a:r>
              <a:rPr lang="en-US" b="0" i="0" dirty="0">
                <a:solidFill>
                  <a:srgbClr val="212529"/>
                </a:solidFill>
                <a:effectLst/>
                <a:uFillTx/>
                <a:latin typeface="open sans" panose="020B0606030504020204" pitchFamily="34" charset="0"/>
              </a:rPr>
              <a:t>. I think we’re ready for it.</a:t>
            </a:r>
          </a:p>
        </p:txBody>
      </p:sp>
    </p:spTree>
    <p:extLst>
      <p:ext uri="{BB962C8B-B14F-4D97-AF65-F5344CB8AC3E}">
        <p14:creationId xmlns:p14="http://schemas.microsoft.com/office/powerpoint/2010/main" val="17133908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0843459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Since we’ve decided to store the dynamic Details of an Approach record in MongoDB, we need to make a </a:t>
            </a:r>
            <a:r>
              <a:rPr lang="en-US" b="0" i="0" dirty="0" err="1">
                <a:solidFill>
                  <a:srgbClr val="212529"/>
                </a:solidFill>
                <a:effectLst/>
                <a:uFillTx/>
                <a:latin typeface="open sans" panose="020B0606030504020204" pitchFamily="34" charset="0"/>
              </a:rPr>
              <a:t>DataLoader</a:t>
            </a:r>
            <a:r>
              <a:rPr lang="en-US" b="0" i="0" dirty="0">
                <a:solidFill>
                  <a:srgbClr val="212529"/>
                </a:solidFill>
                <a:effectLst/>
                <a:uFillTx/>
                <a:latin typeface="open sans" panose="020B0606030504020204" pitchFamily="34" charset="0"/>
              </a:rPr>
              <a:t> instance that fetches data from there. This is the first time we will be reading data from MongoDB, so we need to create an API module for MongoDB, instantiate it on the main server, and use it to define a </a:t>
            </a:r>
            <a:r>
              <a:rPr lang="en-US" b="0" i="0" dirty="0" err="1">
                <a:solidFill>
                  <a:srgbClr val="212529"/>
                </a:solidFill>
                <a:effectLst/>
                <a:uFillTx/>
                <a:latin typeface="open sans" panose="020B0606030504020204" pitchFamily="34" charset="0"/>
              </a:rPr>
              <a:t>DataLoader</a:t>
            </a:r>
            <a:r>
              <a:rPr lang="en-US" b="0" i="0" dirty="0">
                <a:solidFill>
                  <a:srgbClr val="212529"/>
                </a:solidFill>
                <a:effectLst/>
                <a:uFillTx/>
                <a:latin typeface="open sans" panose="020B0606030504020204" pitchFamily="34" charset="0"/>
              </a:rPr>
              <a:t> instance.</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Let’s do this one with a top-down approach as well. Similar to how we named objects for PostgreSQL and where we stored its modules, let’s come up with a </a:t>
            </a:r>
            <a:r>
              <a:rPr lang="en-US" b="0" i="0" dirty="0" err="1">
                <a:solidFill>
                  <a:srgbClr val="212529"/>
                </a:solidFill>
                <a:effectLst/>
                <a:uFillTx/>
                <a:latin typeface="open sans" panose="020B0606030504020204" pitchFamily="34" charset="0"/>
              </a:rPr>
              <a:t>mongoApi</a:t>
            </a:r>
            <a:r>
              <a:rPr lang="en-US" b="0" i="0" dirty="0">
                <a:solidFill>
                  <a:srgbClr val="212529"/>
                </a:solidFill>
                <a:effectLst/>
                <a:uFillTx/>
                <a:latin typeface="open sans" panose="020B0606030504020204" pitchFamily="34" charset="0"/>
              </a:rPr>
              <a:t> module and assume that it has a batch-loading function named </a:t>
            </a:r>
            <a:r>
              <a:rPr lang="en-US" b="0" i="0" dirty="0" err="1">
                <a:solidFill>
                  <a:srgbClr val="212529"/>
                </a:solidFill>
                <a:effectLst/>
                <a:uFillTx/>
                <a:latin typeface="open sans" panose="020B0606030504020204" pitchFamily="34" charset="0"/>
              </a:rPr>
              <a:t>detailLists</a:t>
            </a:r>
            <a:r>
              <a:rPr lang="en-US" b="0" i="0" dirty="0">
                <a:solidFill>
                  <a:srgbClr val="212529"/>
                </a:solidFill>
                <a:effectLst/>
                <a:uFillTx/>
                <a:latin typeface="open sans" panose="020B0606030504020204" pitchFamily="34" charset="0"/>
              </a:rPr>
              <a:t> to load a list of Detail objects given a list of Approach IDs.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Here are the changes I came up with for </a:t>
            </a:r>
            <a:r>
              <a:rPr lang="en-US" b="0" i="0" dirty="0" err="1">
                <a:solidFill>
                  <a:srgbClr val="212529"/>
                </a:solidFill>
                <a:effectLst/>
                <a:uFillTx/>
                <a:latin typeface="open sans" panose="020B0606030504020204" pitchFamily="34" charset="0"/>
              </a:rPr>
              <a:t>api</a:t>
            </a:r>
            <a:r>
              <a:rPr lang="en-US" b="0" i="0" dirty="0">
                <a:solidFill>
                  <a:srgbClr val="212529"/>
                </a:solidFill>
                <a:effectLst/>
                <a:uFillTx/>
                <a:latin typeface="open sans" panose="020B0606030504020204" pitchFamily="34" charset="0"/>
              </a:rPr>
              <a:t>/</a:t>
            </a:r>
            <a:r>
              <a:rPr lang="en-US" b="0" i="0" dirty="0" err="1">
                <a:solidFill>
                  <a:srgbClr val="212529"/>
                </a:solidFill>
                <a:effectLst/>
                <a:uFillTx/>
                <a:latin typeface="open sans" panose="020B0606030504020204" pitchFamily="34" charset="0"/>
              </a:rPr>
              <a:t>src</a:t>
            </a:r>
            <a:r>
              <a:rPr lang="en-US" b="0" i="0" dirty="0">
                <a:solidFill>
                  <a:srgbClr val="212529"/>
                </a:solidFill>
                <a:effectLst/>
                <a:uFillTx/>
                <a:latin typeface="open sans" panose="020B0606030504020204" pitchFamily="34" charset="0"/>
              </a:rPr>
              <a:t>/server.js (mirroring what’s there for PostgreSQL).</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22222"/>
                </a:solidFill>
                <a:effectLst/>
                <a:latin typeface="Merriweather" panose="00000500000000000000" pitchFamily="2" charset="0"/>
              </a:rPr>
              <a:t>The new </a:t>
            </a:r>
            <a:r>
              <a:rPr lang="en-US" dirty="0" err="1"/>
              <a:t>mongoApi</a:t>
            </a:r>
            <a:r>
              <a:rPr lang="en-US" b="0" i="0" dirty="0">
                <a:solidFill>
                  <a:srgbClr val="222222"/>
                </a:solidFill>
                <a:effectLst/>
                <a:latin typeface="Merriweather" panose="00000500000000000000" pitchFamily="2" charset="0"/>
              </a:rPr>
              <a:t> module will host all the interactions with MongoDB.</a:t>
            </a:r>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2829890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the implementation I came up with for it (also mirroring what we have so far for </a:t>
            </a:r>
            <a:r>
              <a:rPr lang="en-US" b="0" i="0" dirty="0" err="1">
                <a:solidFill>
                  <a:srgbClr val="222222"/>
                </a:solidFill>
                <a:effectLst/>
                <a:latin typeface="Merriweather" panose="00000500000000000000" pitchFamily="2" charset="0"/>
              </a:rPr>
              <a:t>api</a:t>
            </a:r>
            <a:r>
              <a:rPr lang="en-US" b="0" i="0" dirty="0">
                <a:solidFill>
                  <a:srgbClr val="222222"/>
                </a:solidFill>
                <a:effectLst/>
                <a:latin typeface="Merriweather" panose="00000500000000000000" pitchFamily="2" charset="0"/>
              </a:rPr>
              <a:t>/</a:t>
            </a:r>
            <a:r>
              <a:rPr lang="en-US" b="0" i="0" dirty="0" err="1">
                <a:solidFill>
                  <a:srgbClr val="222222"/>
                </a:solidFill>
                <a:effectLst/>
                <a:latin typeface="Merriweather" panose="00000500000000000000" pitchFamily="2" charset="0"/>
              </a:rPr>
              <a:t>src</a:t>
            </a:r>
            <a:r>
              <a:rPr lang="en-US" b="0" i="0" dirty="0">
                <a:solidFill>
                  <a:srgbClr val="222222"/>
                </a:solidFill>
                <a:effectLst/>
                <a:latin typeface="Merriweather" panose="00000500000000000000" pitchFamily="2" charset="0"/>
              </a:rPr>
              <a:t>/ </a:t>
            </a:r>
            <a:r>
              <a:rPr lang="en-US" b="0" i="0" dirty="0" err="1">
                <a:solidFill>
                  <a:srgbClr val="222222"/>
                </a:solidFill>
                <a:effectLst/>
                <a:latin typeface="Merriweather" panose="00000500000000000000" pitchFamily="2" charset="0"/>
              </a:rPr>
              <a:t>db</a:t>
            </a:r>
            <a:r>
              <a:rPr lang="en-US" b="0" i="0" dirty="0">
                <a:solidFill>
                  <a:srgbClr val="222222"/>
                </a:solidFill>
                <a:effectLst/>
                <a:latin typeface="Merriweather" panose="00000500000000000000" pitchFamily="2" charset="0"/>
              </a:rPr>
              <a:t>/pg-api.js). Put this in </a:t>
            </a:r>
            <a:r>
              <a:rPr lang="en-US" b="0" i="0" dirty="0" err="1">
                <a:solidFill>
                  <a:srgbClr val="222222"/>
                </a:solidFill>
                <a:effectLst/>
                <a:latin typeface="Merriweather" panose="00000500000000000000" pitchFamily="2" charset="0"/>
              </a:rPr>
              <a:t>api</a:t>
            </a:r>
            <a:r>
              <a:rPr lang="en-US" b="0" i="0" dirty="0">
                <a:solidFill>
                  <a:srgbClr val="222222"/>
                </a:solidFill>
                <a:effectLst/>
                <a:latin typeface="Merriweather" panose="00000500000000000000" pitchFamily="2" charset="0"/>
              </a:rPr>
              <a:t>/</a:t>
            </a:r>
            <a:r>
              <a:rPr lang="en-US" b="0" i="0" dirty="0" err="1">
                <a:solidFill>
                  <a:srgbClr val="222222"/>
                </a:solidFill>
                <a:effectLst/>
                <a:latin typeface="Merriweather" panose="00000500000000000000" pitchFamily="2" charset="0"/>
              </a:rPr>
              <a:t>src</a:t>
            </a:r>
            <a:r>
              <a:rPr lang="en-US" b="0" i="0" dirty="0">
                <a:solidFill>
                  <a:srgbClr val="222222"/>
                </a:solidFill>
                <a:effectLst/>
                <a:latin typeface="Merriweather" panose="00000500000000000000" pitchFamily="2" charset="0"/>
              </a:rPr>
              <a:t>/</a:t>
            </a:r>
            <a:r>
              <a:rPr lang="en-US" b="0" i="0" dirty="0" err="1">
                <a:solidFill>
                  <a:srgbClr val="222222"/>
                </a:solidFill>
                <a:effectLst/>
                <a:latin typeface="Merriweather" panose="00000500000000000000" pitchFamily="2" charset="0"/>
              </a:rPr>
              <a:t>db</a:t>
            </a:r>
            <a:r>
              <a:rPr lang="en-US" b="0" i="0" dirty="0">
                <a:solidFill>
                  <a:srgbClr val="222222"/>
                </a:solidFill>
                <a:effectLst/>
                <a:latin typeface="Merriweather" panose="00000500000000000000" pitchFamily="2" charset="0"/>
              </a:rPr>
              <a:t>/mongo-</a:t>
            </a:r>
            <a:r>
              <a:rPr lang="en-US" b="0" i="0" dirty="0" err="1">
                <a:solidFill>
                  <a:srgbClr val="222222"/>
                </a:solidFill>
                <a:effectLst/>
                <a:latin typeface="Merriweather" panose="00000500000000000000" pitchFamily="2" charset="0"/>
              </a:rPr>
              <a:t>api</a:t>
            </a:r>
            <a:r>
              <a:rPr lang="en-US" b="0" i="0" dirty="0">
                <a:solidFill>
                  <a:srgbClr val="222222"/>
                </a:solidFill>
                <a:effectLst/>
                <a:latin typeface="Merriweather" panose="00000500000000000000" pitchFamily="2" charset="0"/>
              </a:rPr>
              <a:t>.</a:t>
            </a:r>
          </a:p>
          <a:p>
            <a:pPr algn="l" fontAlgn="base"/>
            <a:endParaRPr lang="en-US" b="0" i="0" dirty="0">
              <a:solidFill>
                <a:srgbClr val="222222"/>
              </a:solidFill>
              <a:effectLst/>
              <a:uFillTx/>
              <a:latin typeface="Merriweather" panose="00000500000000000000" pitchFamily="2" charset="0"/>
            </a:endParaRPr>
          </a:p>
          <a:p>
            <a:pPr algn="l"/>
            <a:r>
              <a:rPr lang="en-US" b="0" i="0" dirty="0">
                <a:solidFill>
                  <a:srgbClr val="222222"/>
                </a:solidFill>
                <a:effectLst/>
                <a:latin typeface="inherit"/>
              </a:rPr>
              <a:t>Note that I placed the current mongo-client driver’s logic to find a list of documents in a MongoDB collection into its own function named </a:t>
            </a:r>
            <a:r>
              <a:rPr lang="en-US" b="0" i="0" dirty="0" err="1">
                <a:solidFill>
                  <a:srgbClr val="222222"/>
                </a:solidFill>
                <a:effectLst/>
                <a:latin typeface="inherit"/>
              </a:rPr>
              <a:t>mdbFindDocumentsByField</a:t>
            </a:r>
            <a:r>
              <a:rPr lang="en-US" b="0" i="0" dirty="0">
                <a:solidFill>
                  <a:srgbClr val="222222"/>
                </a:solidFill>
                <a:effectLst/>
                <a:latin typeface="inherit"/>
              </a:rPr>
              <a:t> (just as I did for </a:t>
            </a:r>
            <a:r>
              <a:rPr lang="en-US" b="0" i="0" dirty="0" err="1">
                <a:solidFill>
                  <a:srgbClr val="222222"/>
                </a:solidFill>
                <a:effectLst/>
                <a:latin typeface="inherit"/>
              </a:rPr>
              <a:t>pgQuery</a:t>
            </a:r>
            <a:r>
              <a:rPr lang="en-US" b="0" i="0" dirty="0">
                <a:solidFill>
                  <a:srgbClr val="222222"/>
                </a:solidFill>
                <a:effectLst/>
                <a:latin typeface="inherit"/>
              </a:rPr>
              <a:t>). Eventually, there will be more functions of this nature, and they can be abstracted, maintained, and tested separately from the application-level logic that’s going to use them. In fact, I’m already thinking these functions should be moved to the client files, but I’ll keep them next to their usage for simplicity.</a:t>
            </a:r>
          </a:p>
          <a:p>
            <a:pPr algn="l"/>
            <a:r>
              <a:rPr lang="en-US" b="1" i="0" cap="all" dirty="0">
                <a:solidFill>
                  <a:srgbClr val="222222"/>
                </a:solidFill>
                <a:effectLst/>
                <a:latin typeface="Lato" panose="020F0502020204030203" pitchFamily="34" charset="0"/>
              </a:rPr>
              <a:t>TIP</a:t>
            </a:r>
          </a:p>
          <a:p>
            <a:pPr algn="l"/>
            <a:r>
              <a:rPr lang="en-US" b="0" i="0" dirty="0">
                <a:solidFill>
                  <a:srgbClr val="222222"/>
                </a:solidFill>
                <a:effectLst/>
                <a:latin typeface="inherit"/>
              </a:rPr>
              <a:t>The abstraction I did for </a:t>
            </a:r>
            <a:r>
              <a:rPr lang="en-US" b="0" i="0" dirty="0" err="1">
                <a:solidFill>
                  <a:srgbClr val="222222"/>
                </a:solidFill>
                <a:effectLst/>
                <a:latin typeface="inherit"/>
              </a:rPr>
              <a:t>mdbFindDocumentsByField</a:t>
            </a:r>
            <a:r>
              <a:rPr lang="en-US" b="0" i="0" dirty="0">
                <a:solidFill>
                  <a:srgbClr val="222222"/>
                </a:solidFill>
                <a:effectLst/>
                <a:latin typeface="inherit"/>
              </a:rPr>
              <a:t> is a bit more detailed than what I did for </a:t>
            </a:r>
            <a:r>
              <a:rPr lang="en-US" b="0" i="0" dirty="0" err="1">
                <a:solidFill>
                  <a:srgbClr val="222222"/>
                </a:solidFill>
                <a:effectLst/>
                <a:latin typeface="inherit"/>
              </a:rPr>
              <a:t>pgQuery</a:t>
            </a:r>
            <a:r>
              <a:rPr lang="en-US" b="0" i="0" dirty="0">
                <a:solidFill>
                  <a:srgbClr val="222222"/>
                </a:solidFill>
                <a:effectLst/>
                <a:latin typeface="inherit"/>
              </a:rPr>
              <a:t> because the mongo driver API uses JavaScript objects (versus SQL text statements in the </a:t>
            </a:r>
            <a:r>
              <a:rPr lang="en-US" b="0" i="0" dirty="0" err="1">
                <a:solidFill>
                  <a:srgbClr val="222222"/>
                </a:solidFill>
                <a:effectLst/>
                <a:latin typeface="inherit"/>
              </a:rPr>
              <a:t>pg</a:t>
            </a:r>
            <a:r>
              <a:rPr lang="en-US" b="0" i="0" dirty="0">
                <a:solidFill>
                  <a:srgbClr val="222222"/>
                </a:solidFill>
                <a:effectLst/>
                <a:latin typeface="inherit"/>
              </a:rPr>
              <a:t> driver). The level of abstraction is a matter of preference, but what I tried to achieve here is to keep everything related to the mongo driver separate from the application-level logic (to make the code </a:t>
            </a:r>
            <a:r>
              <a:rPr lang="en-US" b="0" i="0" dirty="0" err="1">
                <a:solidFill>
                  <a:srgbClr val="222222"/>
                </a:solidFill>
                <a:effectLst/>
                <a:latin typeface="inherit"/>
              </a:rPr>
              <a:t>DataLoader</a:t>
            </a:r>
            <a:r>
              <a:rPr lang="en-US" b="0" i="0" dirty="0">
                <a:solidFill>
                  <a:srgbClr val="222222"/>
                </a:solidFill>
                <a:effectLst/>
                <a:latin typeface="inherit"/>
              </a:rPr>
              <a:t> compatible, for example). An argument can be made that this is a premature abstraction, but I have been down this road many times, and I’ve found these abstractions very helpful as the project grows.</a:t>
            </a:r>
          </a:p>
          <a:p>
            <a:pPr algn="l"/>
            <a:r>
              <a:rPr lang="en-US" b="0" i="0" dirty="0">
                <a:solidFill>
                  <a:srgbClr val="222222"/>
                </a:solidFill>
                <a:effectLst/>
                <a:latin typeface="inherit"/>
              </a:rPr>
              <a:t>Because the </a:t>
            </a:r>
            <a:r>
              <a:rPr lang="en-US" b="0" i="0" dirty="0" err="1">
                <a:solidFill>
                  <a:srgbClr val="222222"/>
                </a:solidFill>
                <a:effectLst/>
                <a:latin typeface="inherit"/>
              </a:rPr>
              <a:t>mongoApi.detailLists</a:t>
            </a:r>
            <a:r>
              <a:rPr lang="en-US" b="0" i="0" dirty="0">
                <a:solidFill>
                  <a:srgbClr val="222222"/>
                </a:solidFill>
                <a:effectLst/>
                <a:latin typeface="inherit"/>
              </a:rPr>
              <a:t> function is used as the batch-loading function for a </a:t>
            </a:r>
            <a:r>
              <a:rPr lang="en-US" b="0" i="0" dirty="0" err="1">
                <a:solidFill>
                  <a:srgbClr val="222222"/>
                </a:solidFill>
                <a:effectLst/>
                <a:latin typeface="inherit"/>
              </a:rPr>
              <a:t>DataLoader</a:t>
            </a:r>
            <a:r>
              <a:rPr lang="en-US" b="0" i="0" dirty="0">
                <a:solidFill>
                  <a:srgbClr val="222222"/>
                </a:solidFill>
                <a:effectLst/>
                <a:latin typeface="inherit"/>
              </a:rPr>
              <a:t> instance, it needs to maintain the size and order of the input array of </a:t>
            </a:r>
            <a:r>
              <a:rPr lang="en-US" b="0" i="0" dirty="0" err="1">
                <a:solidFill>
                  <a:srgbClr val="222222"/>
                </a:solidFill>
                <a:effectLst/>
                <a:latin typeface="inherit"/>
              </a:rPr>
              <a:t>approachIds</a:t>
            </a:r>
            <a:r>
              <a:rPr lang="en-US" b="0" i="0" dirty="0">
                <a:solidFill>
                  <a:srgbClr val="222222"/>
                </a:solidFill>
                <a:effectLst/>
                <a:latin typeface="inherit"/>
              </a:rPr>
              <a:t>. Let’s figure out what we need here, one piece at a time.</a:t>
            </a:r>
          </a:p>
          <a:p>
            <a:pPr algn="l" fontAlgn="base"/>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15758618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222222"/>
                </a:solidFill>
                <a:effectLst/>
                <a:latin typeface="inherit"/>
              </a:rPr>
              <a:t>First, remember that the </a:t>
            </a:r>
            <a:r>
              <a:rPr lang="en-US" b="0" i="0" dirty="0" err="1">
                <a:solidFill>
                  <a:srgbClr val="222222"/>
                </a:solidFill>
                <a:effectLst/>
                <a:latin typeface="inherit"/>
              </a:rPr>
              <a:t>approachIds</a:t>
            </a:r>
            <a:r>
              <a:rPr lang="en-US" b="0" i="0" dirty="0">
                <a:solidFill>
                  <a:srgbClr val="222222"/>
                </a:solidFill>
                <a:effectLst/>
                <a:latin typeface="inherit"/>
              </a:rPr>
              <a:t> value is coming from PostgreSQL, which means we will need to filter the response we get out of MongoDB for the </a:t>
            </a:r>
            <a:r>
              <a:rPr lang="en-US" b="0" i="0" dirty="0" err="1">
                <a:solidFill>
                  <a:srgbClr val="222222"/>
                </a:solidFill>
                <a:effectLst/>
                <a:latin typeface="inherit"/>
              </a:rPr>
              <a:t>approachDetails</a:t>
            </a:r>
            <a:r>
              <a:rPr lang="en-US" b="0" i="0" dirty="0">
                <a:solidFill>
                  <a:srgbClr val="222222"/>
                </a:solidFill>
                <a:effectLst/>
                <a:latin typeface="inherit"/>
              </a:rPr>
              <a:t> collection using the </a:t>
            </a:r>
            <a:r>
              <a:rPr lang="en-US" b="0" i="0" dirty="0" err="1">
                <a:solidFill>
                  <a:srgbClr val="222222"/>
                </a:solidFill>
                <a:effectLst/>
                <a:latin typeface="inherit"/>
              </a:rPr>
              <a:t>pgId</a:t>
            </a:r>
            <a:r>
              <a:rPr lang="en-US" b="0" i="0" dirty="0">
                <a:solidFill>
                  <a:srgbClr val="222222"/>
                </a:solidFill>
                <a:effectLst/>
                <a:latin typeface="inherit"/>
              </a:rPr>
              <a:t> field on a document to find each document associated with each Approach. If there is no match in MongoDB, that means the Approach record has no Detail records.</a:t>
            </a:r>
          </a:p>
          <a:p>
            <a:pPr algn="l"/>
            <a:r>
              <a:rPr lang="en-US" b="0" i="0" dirty="0">
                <a:solidFill>
                  <a:srgbClr val="222222"/>
                </a:solidFill>
                <a:effectLst/>
                <a:latin typeface="inherit"/>
              </a:rPr>
              <a:t>Using the same .map/.find trick we did in </a:t>
            </a:r>
            <a:r>
              <a:rPr lang="en-US" b="0" i="0" dirty="0" err="1">
                <a:solidFill>
                  <a:srgbClr val="222222"/>
                </a:solidFill>
                <a:effectLst/>
                <a:latin typeface="inherit"/>
              </a:rPr>
              <a:t>pgApi.usersInfo</a:t>
            </a:r>
            <a:r>
              <a:rPr lang="en-US" b="0" i="0" dirty="0">
                <a:solidFill>
                  <a:srgbClr val="222222"/>
                </a:solidFill>
                <a:effectLst/>
                <a:latin typeface="inherit"/>
              </a:rPr>
              <a:t>, here’s the skeleton of what we need in </a:t>
            </a:r>
            <a:r>
              <a:rPr lang="en-US" b="0" i="0" dirty="0" err="1">
                <a:solidFill>
                  <a:srgbClr val="222222"/>
                </a:solidFill>
                <a:effectLst/>
                <a:latin typeface="inherit"/>
              </a:rPr>
              <a:t>mongoApi.detailLists</a:t>
            </a:r>
            <a:r>
              <a:rPr lang="en-US" b="0" i="0" dirty="0">
                <a:solidFill>
                  <a:srgbClr val="222222"/>
                </a:solidFill>
                <a:effectLst/>
                <a:latin typeface="inherit"/>
              </a:rPr>
              <a:t>.</a:t>
            </a:r>
          </a:p>
          <a:p>
            <a:pPr algn="l" fontAlgn="base"/>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3048582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2764684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This means we need a bit of logic to take an object:</a:t>
            </a:r>
          </a:p>
          <a:p>
            <a:pPr algn="l" fontAlgn="base"/>
            <a:r>
              <a:rPr lang="en-US" b="0" i="0" dirty="0">
                <a:solidFill>
                  <a:srgbClr val="212529"/>
                </a:solidFill>
                <a:effectLst/>
                <a:uFillTx/>
                <a:latin typeface="open sans" panose="020B0606030504020204" pitchFamily="34" charset="0"/>
              </a:rPr>
              <a:t>{</a:t>
            </a:r>
          </a:p>
          <a:p>
            <a:pPr algn="l" fontAlgn="base"/>
            <a:r>
              <a:rPr lang="en-US" b="0" i="0" dirty="0">
                <a:solidFill>
                  <a:srgbClr val="212529"/>
                </a:solidFill>
                <a:effectLst/>
                <a:uFillTx/>
                <a:latin typeface="open sans" panose="020B0606030504020204" pitchFamily="34" charset="0"/>
              </a:rPr>
              <a:t>  explanations: [explanationsValue1, ·-·-·],</a:t>
            </a:r>
          </a:p>
          <a:p>
            <a:pPr algn="l" fontAlgn="base"/>
            <a:r>
              <a:rPr lang="en-US" b="0" i="0" dirty="0">
                <a:solidFill>
                  <a:srgbClr val="212529"/>
                </a:solidFill>
                <a:effectLst/>
                <a:uFillTx/>
                <a:latin typeface="open sans" panose="020B0606030504020204" pitchFamily="34" charset="0"/>
              </a:rPr>
              <a:t>  notes: [notesValue1, ·-·-·],</a:t>
            </a:r>
          </a:p>
          <a:p>
            <a:pPr algn="l" fontAlgn="base"/>
            <a:r>
              <a:rPr lang="en-US" b="0" i="0" dirty="0">
                <a:solidFill>
                  <a:srgbClr val="212529"/>
                </a:solidFill>
                <a:effectLst/>
                <a:uFillTx/>
                <a:latin typeface="open sans" panose="020B0606030504020204" pitchFamily="34" charset="0"/>
              </a:rPr>
              <a:t>  warnings: [warningsValue1, ·-·-·],</a:t>
            </a:r>
          </a:p>
          <a:p>
            <a:pPr algn="l" fontAlgn="base"/>
            <a:r>
              <a:rPr lang="en-US" b="0" i="0" dirty="0">
                <a:solidFill>
                  <a:srgbClr val="212529"/>
                </a:solidFill>
                <a:effectLst/>
                <a:uFillTx/>
                <a:latin typeface="open sans" panose="020B0606030504020204" pitchFamily="34" charset="0"/>
              </a:rPr>
              <a:t>}</a:t>
            </a:r>
          </a:p>
        </p:txBody>
      </p:sp>
    </p:spTree>
    <p:extLst>
      <p:ext uri="{BB962C8B-B14F-4D97-AF65-F5344CB8AC3E}">
        <p14:creationId xmlns:p14="http://schemas.microsoft.com/office/powerpoint/2010/main" val="29324860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Furthermore, the content categories are optional in an </a:t>
            </a:r>
            <a:r>
              <a:rPr lang="en-US" b="0" i="0" dirty="0" err="1">
                <a:solidFill>
                  <a:srgbClr val="212529"/>
                </a:solidFill>
                <a:effectLst/>
                <a:uFillTx/>
                <a:latin typeface="open sans" panose="020B0606030504020204" pitchFamily="34" charset="0"/>
              </a:rPr>
              <a:t>approachDetail</a:t>
            </a:r>
            <a:r>
              <a:rPr lang="en-US" b="0" i="0" dirty="0">
                <a:solidFill>
                  <a:srgbClr val="212529"/>
                </a:solidFill>
                <a:effectLst/>
                <a:uFillTx/>
                <a:latin typeface="open sans" panose="020B0606030504020204" pitchFamily="34" charset="0"/>
              </a:rPr>
              <a:t> document. One category might have 10 values while another category might not exist</a:t>
            </a:r>
          </a:p>
        </p:txBody>
      </p:sp>
    </p:spTree>
    <p:extLst>
      <p:ext uri="{BB962C8B-B14F-4D97-AF65-F5344CB8AC3E}">
        <p14:creationId xmlns:p14="http://schemas.microsoft.com/office/powerpoint/2010/main" val="5938706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Considering all these points, here’s one way to do the necessary conversion for the schema.</a:t>
            </a:r>
          </a:p>
        </p:txBody>
      </p:sp>
    </p:spTree>
    <p:extLst>
      <p:ext uri="{BB962C8B-B14F-4D97-AF65-F5344CB8AC3E}">
        <p14:creationId xmlns:p14="http://schemas.microsoft.com/office/powerpoint/2010/main" val="2088597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algn="l" fontAlgn="base"/>
            <a:r>
              <a:rPr lang="en-US" b="0" i="0" dirty="0" err="1">
                <a:solidFill>
                  <a:srgbClr val="212529"/>
                </a:solidFill>
                <a:effectLst/>
                <a:uFillTx/>
                <a:latin typeface="open sans" panose="020B0606030504020204" pitchFamily="34" charset="0"/>
              </a:rPr>
              <a:t>DataLoader</a:t>
            </a:r>
            <a:r>
              <a:rPr lang="en-US" b="0" i="0" dirty="0">
                <a:solidFill>
                  <a:srgbClr val="212529"/>
                </a:solidFill>
                <a:effectLst/>
                <a:uFillTx/>
                <a:latin typeface="open sans" panose="020B0606030504020204" pitchFamily="34" charset="0"/>
              </a:rPr>
              <a:t> takes care of batching the first two statements into a single SQL statement because they happen in the same frame of execution, which is known in Node.js as a single tick of the event loop (</a:t>
            </a:r>
            <a:r>
              <a:rPr lang="en-US" b="0" i="0" dirty="0" err="1">
                <a:solidFill>
                  <a:srgbClr val="212529"/>
                </a:solidFill>
                <a:effectLst/>
                <a:uFillTx/>
                <a:latin typeface="open sans" panose="020B0606030504020204" pitchFamily="34" charset="0"/>
              </a:rPr>
              <a:t>az.dev</a:t>
            </a:r>
            <a:r>
              <a:rPr lang="en-US" b="0" i="0" dirty="0">
                <a:solidFill>
                  <a:srgbClr val="212529"/>
                </a:solidFill>
                <a:effectLst/>
                <a:uFillTx/>
                <a:latin typeface="open sans" panose="020B0606030504020204" pitchFamily="34" charset="0"/>
              </a:rPr>
              <a:t>/event-loop).</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For the third statement, </a:t>
            </a:r>
            <a:r>
              <a:rPr lang="en-US" b="0" i="0" dirty="0" err="1">
                <a:solidFill>
                  <a:srgbClr val="212529"/>
                </a:solidFill>
                <a:effectLst/>
                <a:uFillTx/>
                <a:latin typeface="open sans" panose="020B0606030504020204" pitchFamily="34" charset="0"/>
              </a:rPr>
              <a:t>Dataloader</a:t>
            </a:r>
            <a:r>
              <a:rPr lang="en-US" b="0" i="0" dirty="0">
                <a:solidFill>
                  <a:srgbClr val="212529"/>
                </a:solidFill>
                <a:effectLst/>
                <a:uFillTx/>
                <a:latin typeface="open sans" panose="020B0606030504020204" pitchFamily="34" charset="0"/>
              </a:rPr>
              <a:t> uses its </a:t>
            </a:r>
            <a:r>
              <a:rPr lang="en-US" b="0" i="0" dirty="0" err="1">
                <a:solidFill>
                  <a:srgbClr val="212529"/>
                </a:solidFill>
                <a:effectLst/>
                <a:uFillTx/>
                <a:latin typeface="open sans" panose="020B0606030504020204" pitchFamily="34" charset="0"/>
              </a:rPr>
              <a:t>memoization</a:t>
            </a:r>
            <a:r>
              <a:rPr lang="en-US" b="0" i="0" dirty="0">
                <a:solidFill>
                  <a:srgbClr val="212529"/>
                </a:solidFill>
                <a:effectLst/>
                <a:uFillTx/>
                <a:latin typeface="open sans" panose="020B0606030504020204" pitchFamily="34" charset="0"/>
              </a:rPr>
              <a:t> cache of .load() calls. User 1 has already been fetched from the database (in the previous frame of execution, but still in the same request). Fetching it again would be redundant.</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This minimization of SQL statements and elimination of redundant loads relieves pressure on your data-storage services. It also creates fewer objects overall, which may relieve memory pressure on your API application as well.</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WHY DATALOADER?</a:t>
            </a:r>
          </a:p>
          <a:p>
            <a:pPr algn="l" fontAlgn="base"/>
            <a:r>
              <a:rPr lang="en-US" b="0" i="0" dirty="0">
                <a:solidFill>
                  <a:srgbClr val="212529"/>
                </a:solidFill>
                <a:effectLst/>
                <a:uFillTx/>
                <a:latin typeface="open sans" panose="020B0606030504020204" pitchFamily="34" charset="0"/>
              </a:rPr>
              <a:t>While you can do the batching and caching manually, </a:t>
            </a:r>
            <a:r>
              <a:rPr lang="en-US" b="0" i="0" dirty="0" err="1">
                <a:solidFill>
                  <a:srgbClr val="212529"/>
                </a:solidFill>
                <a:effectLst/>
                <a:uFillTx/>
                <a:latin typeface="open sans" panose="020B0606030504020204" pitchFamily="34" charset="0"/>
              </a:rPr>
              <a:t>DataLoader</a:t>
            </a:r>
            <a:r>
              <a:rPr lang="en-US" b="0" i="0" dirty="0">
                <a:solidFill>
                  <a:srgbClr val="212529"/>
                </a:solidFill>
                <a:effectLst/>
                <a:uFillTx/>
                <a:latin typeface="open sans" panose="020B0606030504020204" pitchFamily="34" charset="0"/>
              </a:rPr>
              <a:t> enables you to decouple the data-loading logic in your application without sacrificing the performance of the caching and batching optimizations. </a:t>
            </a:r>
            <a:r>
              <a:rPr lang="en-US" b="0" i="0" dirty="0" err="1">
                <a:solidFill>
                  <a:srgbClr val="212529"/>
                </a:solidFill>
                <a:effectLst/>
                <a:uFillTx/>
                <a:latin typeface="open sans" panose="020B0606030504020204" pitchFamily="34" charset="0"/>
              </a:rPr>
              <a:t>DataLoader</a:t>
            </a:r>
            <a:r>
              <a:rPr lang="en-US" b="0" i="0" dirty="0">
                <a:solidFill>
                  <a:srgbClr val="212529"/>
                </a:solidFill>
                <a:effectLst/>
                <a:uFillTx/>
                <a:latin typeface="open sans" panose="020B0606030504020204" pitchFamily="34" charset="0"/>
              </a:rPr>
              <a:t> instances present a consistent API over your various data sources (PostgreSQL, MongoDB, and any others). This allows you to focus on your application’s logic and safely distribute its data-fetching requirements without worrying about maintaining minimal requests to your databases and other sources of data.</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Note that </a:t>
            </a:r>
            <a:r>
              <a:rPr lang="en-US" b="0" i="0" dirty="0" err="1">
                <a:solidFill>
                  <a:srgbClr val="212529"/>
                </a:solidFill>
                <a:effectLst/>
                <a:uFillTx/>
                <a:latin typeface="open sans" panose="020B0606030504020204" pitchFamily="34" charset="0"/>
              </a:rPr>
              <a:t>DataLoader</a:t>
            </a:r>
            <a:r>
              <a:rPr lang="en-US" b="0" i="0" dirty="0">
                <a:solidFill>
                  <a:srgbClr val="212529"/>
                </a:solidFill>
                <a:effectLst/>
                <a:uFillTx/>
                <a:latin typeface="open sans" panose="020B0606030504020204" pitchFamily="34" charset="0"/>
              </a:rPr>
              <a:t> uses simple single-resource batching and short-term caching. There are other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-to-database execution layers that use </a:t>
            </a:r>
            <a:r>
              <a:rPr lang="en-US" b="0" i="0" dirty="0" err="1">
                <a:solidFill>
                  <a:srgbClr val="212529"/>
                </a:solidFill>
                <a:effectLst/>
                <a:uFillTx/>
                <a:latin typeface="open sans" panose="020B0606030504020204" pitchFamily="34" charset="0"/>
              </a:rPr>
              <a:t>multiresource</a:t>
            </a:r>
            <a:r>
              <a:rPr lang="en-US" b="0" i="0" dirty="0">
                <a:solidFill>
                  <a:srgbClr val="212529"/>
                </a:solidFill>
                <a:effectLst/>
                <a:uFillTx/>
                <a:latin typeface="open sans" panose="020B0606030504020204" pitchFamily="34" charset="0"/>
              </a:rPr>
              <a:t> batching (without caching and its many problems) to achieve similar (and often better) performance improvements. However, I think the </a:t>
            </a:r>
            <a:r>
              <a:rPr lang="en-US" b="0" i="0" dirty="0" err="1">
                <a:solidFill>
                  <a:srgbClr val="212529"/>
                </a:solidFill>
                <a:effectLst/>
                <a:uFillTx/>
                <a:latin typeface="open sans" panose="020B0606030504020204" pitchFamily="34" charset="0"/>
              </a:rPr>
              <a:t>DataLoader</a:t>
            </a:r>
            <a:r>
              <a:rPr lang="en-US" b="0" i="0" dirty="0">
                <a:solidFill>
                  <a:srgbClr val="212529"/>
                </a:solidFill>
                <a:effectLst/>
                <a:uFillTx/>
                <a:latin typeface="open sans" panose="020B0606030504020204" pitchFamily="34" charset="0"/>
              </a:rPr>
              <a:t> approach is simpler, more flexible, and easier to maintain.</a:t>
            </a:r>
          </a:p>
        </p:txBody>
      </p:sp>
    </p:spTree>
    <p:extLst>
      <p:ext uri="{BB962C8B-B14F-4D97-AF65-F5344CB8AC3E}">
        <p14:creationId xmlns:p14="http://schemas.microsoft.com/office/powerpoint/2010/main" val="5252451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We start with an empty array of objects (</a:t>
            </a:r>
            <a:r>
              <a:rPr lang="en-US" b="0" i="0" dirty="0" err="1">
                <a:solidFill>
                  <a:srgbClr val="212529"/>
                </a:solidFill>
                <a:effectLst/>
                <a:uFillTx/>
                <a:latin typeface="open sans" panose="020B0606030504020204" pitchFamily="34" charset="0"/>
              </a:rPr>
              <a:t>approachDetails</a:t>
            </a:r>
            <a:r>
              <a:rPr lang="en-US" b="0" i="0" dirty="0">
                <a:solidFill>
                  <a:srgbClr val="212529"/>
                </a:solidFill>
                <a:effectLst/>
                <a:uFillTx/>
                <a:latin typeface="open sans" panose="020B0606030504020204" pitchFamily="34" charset="0"/>
              </a:rPr>
              <a:t>). Then, for each array values property on an </a:t>
            </a:r>
            <a:r>
              <a:rPr lang="en-US" b="0" i="0" dirty="0" err="1">
                <a:solidFill>
                  <a:srgbClr val="212529"/>
                </a:solidFill>
                <a:effectLst/>
                <a:uFillTx/>
                <a:latin typeface="open sans" panose="020B0606030504020204" pitchFamily="34" charset="0"/>
              </a:rPr>
              <a:t>approachDetail</a:t>
            </a:r>
            <a:r>
              <a:rPr lang="en-US" b="0" i="0" dirty="0">
                <a:solidFill>
                  <a:srgbClr val="212529"/>
                </a:solidFill>
                <a:effectLst/>
                <a:uFillTx/>
                <a:latin typeface="open sans" panose="020B0606030504020204" pitchFamily="34" charset="0"/>
              </a:rPr>
              <a:t> document, if that array value exists, we push into the </a:t>
            </a:r>
            <a:r>
              <a:rPr lang="en-US" b="0" i="0" dirty="0" err="1">
                <a:solidFill>
                  <a:srgbClr val="212529"/>
                </a:solidFill>
                <a:effectLst/>
                <a:uFillTx/>
                <a:latin typeface="open sans" panose="020B0606030504020204" pitchFamily="34" charset="0"/>
              </a:rPr>
              <a:t>approachDetails</a:t>
            </a:r>
            <a:r>
              <a:rPr lang="en-US" b="0" i="0" dirty="0">
                <a:solidFill>
                  <a:srgbClr val="212529"/>
                </a:solidFill>
                <a:effectLst/>
                <a:uFillTx/>
                <a:latin typeface="open sans" panose="020B0606030504020204" pitchFamily="34" charset="0"/>
              </a:rPr>
              <a:t> array all the items in that array value after mapping them to the { content: '·-·-·', category: '·-·-·' } structure.</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TIP</a:t>
            </a:r>
          </a:p>
          <a:p>
            <a:pPr algn="l" fontAlgn="base"/>
            <a:r>
              <a:rPr lang="en-US" b="0" i="0" dirty="0">
                <a:solidFill>
                  <a:srgbClr val="212529"/>
                </a:solidFill>
                <a:effectLst/>
                <a:uFillTx/>
                <a:latin typeface="open sans" panose="020B0606030504020204" pitchFamily="34" charset="0"/>
              </a:rPr>
              <a:t>There is certainly a chance to do the three if statements in listing 7.44 dynamically with one loop and allow for future values in an Approach Detail category. I’ll leave that for you as an exercise.</a:t>
            </a:r>
          </a:p>
        </p:txBody>
      </p:sp>
    </p:spTree>
    <p:extLst>
      <p:ext uri="{BB962C8B-B14F-4D97-AF65-F5344CB8AC3E}">
        <p14:creationId xmlns:p14="http://schemas.microsoft.com/office/powerpoint/2010/main" val="26848759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Next, we need to define two new types in this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schema: </a:t>
            </a:r>
            <a:r>
              <a:rPr lang="en-US" b="0" i="0" dirty="0" err="1">
                <a:solidFill>
                  <a:srgbClr val="212529"/>
                </a:solidFill>
                <a:effectLst/>
                <a:uFillTx/>
                <a:latin typeface="open sans" panose="020B0606030504020204" pitchFamily="34" charset="0"/>
              </a:rPr>
              <a:t>ApproachDetail</a:t>
            </a:r>
            <a:r>
              <a:rPr lang="en-US" b="0" i="0" dirty="0">
                <a:solidFill>
                  <a:srgbClr val="212529"/>
                </a:solidFill>
                <a:effectLst/>
                <a:uFillTx/>
                <a:latin typeface="open sans" panose="020B0606030504020204" pitchFamily="34" charset="0"/>
              </a:rPr>
              <a:t> and </a:t>
            </a:r>
            <a:r>
              <a:rPr lang="en-US" b="0" i="0" dirty="0" err="1">
                <a:solidFill>
                  <a:srgbClr val="212529"/>
                </a:solidFill>
                <a:effectLst/>
                <a:uFillTx/>
                <a:latin typeface="open sans" panose="020B0606030504020204" pitchFamily="34" charset="0"/>
              </a:rPr>
              <a:t>ApproachDetailCategory</a:t>
            </a:r>
            <a:r>
              <a:rPr lang="en-US" b="0" i="0" dirty="0">
                <a:solidFill>
                  <a:srgbClr val="212529"/>
                </a:solidFill>
                <a:effectLst/>
                <a:uFillTx/>
                <a:latin typeface="open sans" panose="020B0606030504020204" pitchFamily="34" charset="0"/>
              </a:rPr>
              <a:t>. Let’s start with the latter. It’s an ENUM with three fixed values. To define an ENUM type, the GraphQL.js API provides a </a:t>
            </a:r>
            <a:r>
              <a:rPr lang="en-US" b="0" i="0" dirty="0" err="1">
                <a:solidFill>
                  <a:srgbClr val="212529"/>
                </a:solidFill>
                <a:effectLst/>
                <a:uFillTx/>
                <a:latin typeface="open sans" panose="020B0606030504020204" pitchFamily="34" charset="0"/>
              </a:rPr>
              <a:t>GraphQLEnumType</a:t>
            </a:r>
            <a:r>
              <a:rPr lang="en-US" b="0" i="0" dirty="0">
                <a:solidFill>
                  <a:srgbClr val="212529"/>
                </a:solidFill>
                <a:effectLst/>
                <a:uFillTx/>
                <a:latin typeface="open sans" panose="020B0606030504020204" pitchFamily="34" charset="0"/>
              </a:rPr>
              <a:t> constructor that takes a configuration object representing the ENUM values. Here’s what I did to define the </a:t>
            </a:r>
            <a:r>
              <a:rPr lang="en-US" b="0" i="0" dirty="0" err="1">
                <a:solidFill>
                  <a:srgbClr val="212529"/>
                </a:solidFill>
                <a:effectLst/>
                <a:uFillTx/>
                <a:latin typeface="open sans" panose="020B0606030504020204" pitchFamily="34" charset="0"/>
              </a:rPr>
              <a:t>ApproachDetailCategory</a:t>
            </a:r>
            <a:r>
              <a:rPr lang="en-US" b="0" i="0" dirty="0">
                <a:solidFill>
                  <a:srgbClr val="212529"/>
                </a:solidFill>
                <a:effectLst/>
                <a:uFillTx/>
                <a:latin typeface="open sans" panose="020B0606030504020204" pitchFamily="34" charset="0"/>
              </a:rPr>
              <a:t> type. Put this in a new file at </a:t>
            </a:r>
            <a:r>
              <a:rPr lang="en-US" b="0" i="0" dirty="0" err="1">
                <a:solidFill>
                  <a:srgbClr val="212529"/>
                </a:solidFill>
                <a:effectLst/>
                <a:uFillTx/>
                <a:latin typeface="open sans" panose="020B0606030504020204" pitchFamily="34" charset="0"/>
              </a:rPr>
              <a:t>api</a:t>
            </a:r>
            <a:r>
              <a:rPr lang="en-US" b="0" i="0" dirty="0">
                <a:solidFill>
                  <a:srgbClr val="212529"/>
                </a:solidFill>
                <a:effectLst/>
                <a:uFillTx/>
                <a:latin typeface="open sans" panose="020B0606030504020204" pitchFamily="34" charset="0"/>
              </a:rPr>
              <a:t>/</a:t>
            </a:r>
            <a:r>
              <a:rPr lang="en-US" b="0" i="0" dirty="0" err="1">
                <a:solidFill>
                  <a:srgbClr val="212529"/>
                </a:solidFill>
                <a:effectLst/>
                <a:uFillTx/>
                <a:latin typeface="open sans" panose="020B0606030504020204" pitchFamily="34" charset="0"/>
              </a:rPr>
              <a:t>src</a:t>
            </a:r>
            <a:r>
              <a:rPr lang="en-US" b="0" i="0" dirty="0">
                <a:solidFill>
                  <a:srgbClr val="212529"/>
                </a:solidFill>
                <a:effectLst/>
                <a:uFillTx/>
                <a:latin typeface="open sans" panose="020B0606030504020204" pitchFamily="34" charset="0"/>
              </a:rPr>
              <a:t>/schema/types/approach-detail-category.js.</a:t>
            </a:r>
          </a:p>
        </p:txBody>
      </p:sp>
    </p:spTree>
    <p:extLst>
      <p:ext uri="{BB962C8B-B14F-4D97-AF65-F5344CB8AC3E}">
        <p14:creationId xmlns:p14="http://schemas.microsoft.com/office/powerpoint/2010/main" val="13037595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Now we can define the </a:t>
            </a:r>
            <a:r>
              <a:rPr lang="en-US" dirty="0" err="1"/>
              <a:t>ApproachDetail</a:t>
            </a:r>
            <a:r>
              <a:rPr lang="en-US" b="0" i="0" dirty="0">
                <a:solidFill>
                  <a:srgbClr val="222222"/>
                </a:solidFill>
                <a:effectLst/>
                <a:latin typeface="Merriweather" panose="00000500000000000000" pitchFamily="2" charset="0"/>
              </a:rPr>
              <a:t> type, which uses the </a:t>
            </a:r>
            <a:r>
              <a:rPr lang="en-US" dirty="0" err="1"/>
              <a:t>ApproachDetailCategory</a:t>
            </a:r>
            <a:r>
              <a:rPr lang="en-US" b="0" i="0" dirty="0">
                <a:solidFill>
                  <a:srgbClr val="222222"/>
                </a:solidFill>
                <a:effectLst/>
                <a:latin typeface="Merriweather" panose="00000500000000000000" pitchFamily="2" charset="0"/>
              </a:rPr>
              <a:t> type. The </a:t>
            </a:r>
            <a:r>
              <a:rPr lang="en-US" dirty="0" err="1"/>
              <a:t>ApproachDetail</a:t>
            </a:r>
            <a:r>
              <a:rPr lang="en-US" b="0" i="0" dirty="0">
                <a:solidFill>
                  <a:srgbClr val="222222"/>
                </a:solidFill>
                <a:effectLst/>
                <a:latin typeface="Merriweather" panose="00000500000000000000" pitchFamily="2" charset="0"/>
              </a:rPr>
              <a:t> type is a simple instance of </a:t>
            </a:r>
            <a:r>
              <a:rPr lang="en-US" dirty="0" err="1"/>
              <a:t>GraphQLObjectType</a:t>
            </a:r>
            <a:r>
              <a:rPr lang="en-US" b="0" i="0" dirty="0">
                <a:solidFill>
                  <a:srgbClr val="222222"/>
                </a:solidFill>
                <a:effectLst/>
                <a:latin typeface="Merriweather" panose="00000500000000000000" pitchFamily="2" charset="0"/>
              </a:rPr>
              <a:t>. Create a new file for it at </a:t>
            </a:r>
            <a:r>
              <a:rPr lang="en-US" b="0" i="0" dirty="0" err="1">
                <a:solidFill>
                  <a:srgbClr val="222222"/>
                </a:solidFill>
                <a:effectLst/>
                <a:latin typeface="Merriweather" panose="00000500000000000000" pitchFamily="2" charset="0"/>
              </a:rPr>
              <a:t>api</a:t>
            </a:r>
            <a:r>
              <a:rPr lang="en-US" b="0" i="0" dirty="0">
                <a:solidFill>
                  <a:srgbClr val="222222"/>
                </a:solidFill>
                <a:effectLst/>
                <a:latin typeface="Merriweather" panose="00000500000000000000" pitchFamily="2" charset="0"/>
              </a:rPr>
              <a:t>/</a:t>
            </a:r>
            <a:r>
              <a:rPr lang="en-US" b="0" i="0" dirty="0" err="1">
                <a:solidFill>
                  <a:srgbClr val="222222"/>
                </a:solidFill>
                <a:effectLst/>
                <a:latin typeface="Merriweather" panose="00000500000000000000" pitchFamily="2" charset="0"/>
              </a:rPr>
              <a:t>src</a:t>
            </a:r>
            <a:r>
              <a:rPr lang="en-US" b="0" i="0" dirty="0">
                <a:solidFill>
                  <a:srgbClr val="222222"/>
                </a:solidFill>
                <a:effectLst/>
                <a:latin typeface="Merriweather" panose="00000500000000000000" pitchFamily="2" charset="0"/>
              </a:rPr>
              <a:t>/schema/types/approach-detail.js.</a:t>
            </a:r>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24398914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Finally, we need to define the </a:t>
            </a:r>
            <a:r>
              <a:rPr lang="en-US" dirty="0" err="1"/>
              <a:t>detailList</a:t>
            </a:r>
            <a:r>
              <a:rPr lang="en-US" b="0" i="0" dirty="0">
                <a:solidFill>
                  <a:srgbClr val="222222"/>
                </a:solidFill>
                <a:effectLst/>
                <a:latin typeface="Merriweather" panose="00000500000000000000" pitchFamily="2" charset="0"/>
              </a:rPr>
              <a:t> field itself on the </a:t>
            </a:r>
            <a:r>
              <a:rPr lang="en-US" dirty="0"/>
              <a:t>Approach</a:t>
            </a:r>
            <a:r>
              <a:rPr lang="en-US" b="0" i="0" dirty="0">
                <a:solidFill>
                  <a:srgbClr val="222222"/>
                </a:solidFill>
                <a:effectLst/>
                <a:latin typeface="Merriweather" panose="00000500000000000000" pitchFamily="2" charset="0"/>
              </a:rPr>
              <a:t> type. This is where we use the new </a:t>
            </a:r>
            <a:r>
              <a:rPr lang="en-US" dirty="0" err="1"/>
              <a:t>DataLoader</a:t>
            </a:r>
            <a:r>
              <a:rPr lang="en-US" b="0" i="0" dirty="0">
                <a:solidFill>
                  <a:srgbClr val="222222"/>
                </a:solidFill>
                <a:effectLst/>
                <a:latin typeface="Merriweather" panose="00000500000000000000" pitchFamily="2" charset="0"/>
              </a:rPr>
              <a:t> instance, and it’s exactly the same as we did for the previous types. Hopefully this is getting easier now!</a:t>
            </a:r>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3241409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255241950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For each of the five public Tasks in our sample data, this query fetches all Approaches from PostgreSQL and then fetches all Details on every Approach from MongoDB. Guess how many times it reaches out to MongoDB?</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One time.</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Thanks to the </a:t>
            </a:r>
            <a:r>
              <a:rPr lang="en-US" b="0" i="0" dirty="0" err="1">
                <a:solidFill>
                  <a:srgbClr val="212529"/>
                </a:solidFill>
                <a:effectLst/>
                <a:uFillTx/>
                <a:latin typeface="open sans" panose="020B0606030504020204" pitchFamily="34" charset="0"/>
              </a:rPr>
              <a:t>DataLoader</a:t>
            </a:r>
            <a:r>
              <a:rPr lang="en-US" b="0" i="0" dirty="0">
                <a:solidFill>
                  <a:srgbClr val="212529"/>
                </a:solidFill>
                <a:effectLst/>
                <a:uFillTx/>
                <a:latin typeface="open sans" panose="020B0606030504020204" pitchFamily="34" charset="0"/>
              </a:rPr>
              <a:t> instance, all of the MongoDB operations are batched into a single one.</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22222"/>
                </a:solidFill>
                <a:effectLst/>
                <a:latin typeface="Merriweather" panose="00000500000000000000" pitchFamily="2" charset="0"/>
              </a:rPr>
              <a:t>The only root query field remaining is the </a:t>
            </a:r>
            <a:r>
              <a:rPr lang="en-US" dirty="0"/>
              <a:t>me</a:t>
            </a:r>
            <a:r>
              <a:rPr lang="en-US" b="0" i="0" dirty="0">
                <a:solidFill>
                  <a:srgbClr val="222222"/>
                </a:solidFill>
                <a:effectLst/>
                <a:latin typeface="Merriweather" panose="00000500000000000000" pitchFamily="2" charset="0"/>
              </a:rPr>
              <a:t> field, but to properly test it we need a valid authentication token. Let’s first implement the mutations we designed for the schema. Then, once we can issue the mutation to get a valid </a:t>
            </a:r>
            <a:r>
              <a:rPr lang="en-US" dirty="0" err="1"/>
              <a:t>authToken</a:t>
            </a:r>
            <a:r>
              <a:rPr lang="en-US" b="0" i="0" dirty="0">
                <a:solidFill>
                  <a:srgbClr val="222222"/>
                </a:solidFill>
                <a:effectLst/>
                <a:latin typeface="Merriweather" panose="00000500000000000000" pitchFamily="2" charset="0"/>
              </a:rPr>
              <a:t> value, we will implement the </a:t>
            </a:r>
            <a:r>
              <a:rPr lang="en-US" dirty="0"/>
              <a:t>me</a:t>
            </a:r>
            <a:r>
              <a:rPr lang="en-US" b="0" i="0" dirty="0">
                <a:solidFill>
                  <a:srgbClr val="222222"/>
                </a:solidFill>
                <a:effectLst/>
                <a:latin typeface="Merriweather" panose="00000500000000000000" pitchFamily="2" charset="0"/>
              </a:rPr>
              <a:t> field and do the TODOs we left in the code that require passing the ID for the current user (as identified by an </a:t>
            </a:r>
            <a:r>
              <a:rPr lang="en-US" dirty="0" err="1"/>
              <a:t>authToken</a:t>
            </a:r>
            <a:r>
              <a:rPr lang="en-US" b="0" i="0" dirty="0">
                <a:solidFill>
                  <a:srgbClr val="222222"/>
                </a:solidFill>
                <a:effectLst/>
                <a:latin typeface="Merriweather" panose="00000500000000000000" pitchFamily="2" charset="0"/>
              </a:rPr>
              <a:t>).</a:t>
            </a:r>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361062039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You can also delay asking the database about a specific resource until you figure out all the unique IDs of all the records needed from that resource and then send a single request to the database to include all the records based on all the IDs.</a:t>
            </a:r>
          </a:p>
          <a:p>
            <a:pPr algn="l" fontAlgn="base"/>
            <a:r>
              <a:rPr lang="en-US" b="0" i="0" dirty="0" err="1">
                <a:solidFill>
                  <a:srgbClr val="212529"/>
                </a:solidFill>
                <a:effectLst/>
                <a:uFillTx/>
                <a:latin typeface="open sans" panose="020B0606030504020204" pitchFamily="34" charset="0"/>
              </a:rPr>
              <a:t>DataLoader</a:t>
            </a:r>
            <a:r>
              <a:rPr lang="en-US" b="0" i="0" dirty="0">
                <a:solidFill>
                  <a:srgbClr val="212529"/>
                </a:solidFill>
                <a:effectLst/>
                <a:uFillTx/>
                <a:latin typeface="open sans" panose="020B0606030504020204" pitchFamily="34" charset="0"/>
              </a:rPr>
              <a:t> is a generic JavaScript library that can be used as part of your application’s data-fetching layer to provide a simplified, consistent API over various data sources and abstract the use of batching and caching. This enables you to focus on your application’s logic and safely distribute its data-fetching requirements without worrying about maintaining minimal requests to your databases and other sources of data.</a:t>
            </a:r>
          </a:p>
          <a:p>
            <a:pPr algn="l" fontAlgn="base"/>
            <a:r>
              <a:rPr lang="en-US" b="0" i="0" dirty="0" err="1">
                <a:solidFill>
                  <a:srgbClr val="212529"/>
                </a:solidFill>
                <a:effectLst/>
                <a:uFillTx/>
                <a:latin typeface="open sans" panose="020B0606030504020204" pitchFamily="34" charset="0"/>
              </a:rPr>
              <a:t>DataLoader</a:t>
            </a:r>
            <a:r>
              <a:rPr lang="en-US" b="0" i="0" dirty="0">
                <a:solidFill>
                  <a:srgbClr val="212529"/>
                </a:solidFill>
                <a:effectLst/>
                <a:uFillTx/>
                <a:latin typeface="open sans" panose="020B0606030504020204" pitchFamily="34" charset="0"/>
              </a:rPr>
              <a:t> instances are meant to be scoped for a single request. They can be used for both ID-based SQL statements and more complex statements like fetching lists or even full-text-search requests.</a:t>
            </a:r>
          </a:p>
          <a:p>
            <a:pPr algn="l" fontAlgn="base"/>
            <a:r>
              <a:rPr lang="en-US" b="0" i="0" dirty="0">
                <a:solidFill>
                  <a:srgbClr val="212529"/>
                </a:solidFill>
                <a:effectLst/>
                <a:uFillTx/>
                <a:latin typeface="open sans" panose="020B0606030504020204" pitchFamily="34" charset="0"/>
              </a:rPr>
              <a:t>If you use </a:t>
            </a:r>
            <a:r>
              <a:rPr lang="en-US" b="0" i="0" dirty="0" err="1">
                <a:solidFill>
                  <a:srgbClr val="212529"/>
                </a:solidFill>
                <a:effectLst/>
                <a:uFillTx/>
                <a:latin typeface="open sans" panose="020B0606030504020204" pitchFamily="34" charset="0"/>
              </a:rPr>
              <a:t>DataLoader</a:t>
            </a:r>
            <a:r>
              <a:rPr lang="en-US" b="0" i="0" dirty="0">
                <a:solidFill>
                  <a:srgbClr val="212529"/>
                </a:solidFill>
                <a:effectLst/>
                <a:uFillTx/>
                <a:latin typeface="open sans" panose="020B0606030504020204" pitchFamily="34" charset="0"/>
              </a:rPr>
              <a:t> in your stack, it’s a good practice to do all database communications through it. Your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resolvers will then delegate the task of resolving the data to the </a:t>
            </a:r>
            <a:r>
              <a:rPr lang="en-US" b="0" i="0" dirty="0" err="1">
                <a:solidFill>
                  <a:srgbClr val="212529"/>
                </a:solidFill>
                <a:effectLst/>
                <a:uFillTx/>
                <a:latin typeface="open sans" panose="020B0606030504020204" pitchFamily="34" charset="0"/>
              </a:rPr>
              <a:t>DataLoader</a:t>
            </a:r>
            <a:r>
              <a:rPr lang="en-US" b="0" i="0" dirty="0">
                <a:solidFill>
                  <a:srgbClr val="212529"/>
                </a:solidFill>
                <a:effectLst/>
                <a:uFillTx/>
                <a:latin typeface="open sans" panose="020B0606030504020204" pitchFamily="34" charset="0"/>
              </a:rPr>
              <a:t> instances. This makes the code cleaner and more maintainable.</a:t>
            </a:r>
          </a:p>
        </p:txBody>
      </p:sp>
    </p:spTree>
    <p:extLst>
      <p:ext uri="{BB962C8B-B14F-4D97-AF65-F5344CB8AC3E}">
        <p14:creationId xmlns:p14="http://schemas.microsoft.com/office/powerpoint/2010/main" val="241401024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819033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A batch-loading function like </a:t>
            </a:r>
            <a:r>
              <a:rPr lang="en-US" b="0" i="0" dirty="0" err="1">
                <a:solidFill>
                  <a:srgbClr val="212529"/>
                </a:solidFill>
                <a:effectLst/>
                <a:uFillTx/>
                <a:latin typeface="open sans" panose="020B0606030504020204" pitchFamily="34" charset="0"/>
              </a:rPr>
              <a:t>getUsersByIds</a:t>
            </a:r>
            <a:r>
              <a:rPr lang="en-US" b="0" i="0" dirty="0">
                <a:solidFill>
                  <a:srgbClr val="212529"/>
                </a:solidFill>
                <a:effectLst/>
                <a:uFillTx/>
                <a:latin typeface="open sans" panose="020B0606030504020204" pitchFamily="34" charset="0"/>
              </a:rPr>
              <a:t> in listing 7.4 accepts an array of IDs (or generic keys) and should return a promise object that resolves to an array of records. To be compatible with </a:t>
            </a:r>
            <a:r>
              <a:rPr lang="en-US" b="0" i="0" dirty="0" err="1">
                <a:solidFill>
                  <a:srgbClr val="212529"/>
                </a:solidFill>
                <a:effectLst/>
                <a:uFillTx/>
                <a:latin typeface="open sans" panose="020B0606030504020204" pitchFamily="34" charset="0"/>
              </a:rPr>
              <a:t>DataLoader</a:t>
            </a:r>
            <a:r>
              <a:rPr lang="en-US" b="0" i="0" dirty="0">
                <a:solidFill>
                  <a:srgbClr val="212529"/>
                </a:solidFill>
                <a:effectLst/>
                <a:uFillTx/>
                <a:latin typeface="open sans" panose="020B0606030504020204" pitchFamily="34" charset="0"/>
              </a:rPr>
              <a:t>, the resulting array must be the exact same length as the input array of IDs, and each index in the resulting array of records must correspond to the same index in the input array of IDs.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TIP</a:t>
            </a:r>
          </a:p>
          <a:p>
            <a:pPr algn="l" fontAlgn="base"/>
            <a:r>
              <a:rPr lang="en-US" b="0" i="0" dirty="0">
                <a:solidFill>
                  <a:srgbClr val="212529"/>
                </a:solidFill>
                <a:effectLst/>
                <a:uFillTx/>
                <a:latin typeface="open sans" panose="020B0606030504020204" pitchFamily="34" charset="0"/>
              </a:rPr>
              <a:t>If an ORDER BY clause is not specified in a SELECT statement, the database will pick the most efficient way to satisfy the statement. The order of the returned rows will not be guaranteed.</a:t>
            </a:r>
          </a:p>
        </p:txBody>
      </p:sp>
    </p:spTree>
    <p:extLst>
      <p:ext uri="{BB962C8B-B14F-4D97-AF65-F5344CB8AC3E}">
        <p14:creationId xmlns:p14="http://schemas.microsoft.com/office/powerpoint/2010/main" val="3767553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The </a:t>
            </a:r>
            <a:r>
              <a:rPr lang="en-US" b="0" i="0" dirty="0" err="1">
                <a:solidFill>
                  <a:srgbClr val="212529"/>
                </a:solidFill>
                <a:effectLst/>
                <a:uFillTx/>
                <a:latin typeface="open sans" panose="020B0606030504020204" pitchFamily="34" charset="0"/>
              </a:rPr>
              <a:t>getUsersByIds</a:t>
            </a:r>
            <a:r>
              <a:rPr lang="en-US" b="0" i="0" dirty="0">
                <a:solidFill>
                  <a:srgbClr val="212529"/>
                </a:solidFill>
                <a:effectLst/>
                <a:uFillTx/>
                <a:latin typeface="open sans" panose="020B0606030504020204" pitchFamily="34" charset="0"/>
              </a:rPr>
              <a:t> batch-loading function cannot use the result of that SQL statement as is. It needs to reorder the records and ensure that each item aligns with the original order of IDs: [ 2, 5, 3, 1 ].</a:t>
            </a:r>
          </a:p>
        </p:txBody>
      </p:sp>
    </p:spTree>
    <p:extLst>
      <p:ext uri="{BB962C8B-B14F-4D97-AF65-F5344CB8AC3E}">
        <p14:creationId xmlns:p14="http://schemas.microsoft.com/office/powerpoint/2010/main" val="127328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In lesson 6, we wrote the </a:t>
            </a:r>
            <a:r>
              <a:rPr lang="en-US" b="0" i="0" dirty="0" err="1">
                <a:solidFill>
                  <a:srgbClr val="212529"/>
                </a:solidFill>
                <a:effectLst/>
                <a:uFillTx/>
                <a:latin typeface="open sans" panose="020B0606030504020204" pitchFamily="34" charset="0"/>
              </a:rPr>
              <a:t>pgApi.userInfo</a:t>
            </a:r>
            <a:r>
              <a:rPr lang="en-US" b="0" i="0" dirty="0">
                <a:solidFill>
                  <a:srgbClr val="212529"/>
                </a:solidFill>
                <a:effectLst/>
                <a:uFillTx/>
                <a:latin typeface="open sans" panose="020B0606030504020204" pitchFamily="34" charset="0"/>
              </a:rPr>
              <a:t> function in </a:t>
            </a:r>
            <a:r>
              <a:rPr lang="en-US" b="0" i="0" dirty="0" err="1">
                <a:solidFill>
                  <a:srgbClr val="212529"/>
                </a:solidFill>
                <a:effectLst/>
                <a:uFillTx/>
                <a:latin typeface="open sans" panose="020B0606030504020204" pitchFamily="34" charset="0"/>
              </a:rPr>
              <a:t>api</a:t>
            </a:r>
            <a:r>
              <a:rPr lang="en-US" b="0" i="0" dirty="0">
                <a:solidFill>
                  <a:srgbClr val="212529"/>
                </a:solidFill>
                <a:effectLst/>
                <a:uFillTx/>
                <a:latin typeface="open sans" panose="020B0606030504020204" pitchFamily="34" charset="0"/>
              </a:rPr>
              <a:t>/</a:t>
            </a:r>
            <a:r>
              <a:rPr lang="en-US" b="0" i="0" dirty="0" err="1">
                <a:solidFill>
                  <a:srgbClr val="212529"/>
                </a:solidFill>
                <a:effectLst/>
                <a:uFillTx/>
                <a:latin typeface="open sans" panose="020B0606030504020204" pitchFamily="34" charset="0"/>
              </a:rPr>
              <a:t>src</a:t>
            </a:r>
            <a:r>
              <a:rPr lang="en-US" b="0" i="0" dirty="0">
                <a:solidFill>
                  <a:srgbClr val="212529"/>
                </a:solidFill>
                <a:effectLst/>
                <a:uFillTx/>
                <a:latin typeface="open sans" panose="020B0606030504020204" pitchFamily="34" charset="0"/>
              </a:rPr>
              <a:t>/</a:t>
            </a:r>
            <a:r>
              <a:rPr lang="en-US" b="0" i="0" dirty="0" err="1">
                <a:solidFill>
                  <a:srgbClr val="212529"/>
                </a:solidFill>
                <a:effectLst/>
                <a:uFillTx/>
                <a:latin typeface="open sans" panose="020B0606030504020204" pitchFamily="34" charset="0"/>
              </a:rPr>
              <a:t>db</a:t>
            </a:r>
            <a:r>
              <a:rPr lang="en-US" b="0" i="0" dirty="0">
                <a:solidFill>
                  <a:srgbClr val="212529"/>
                </a:solidFill>
                <a:effectLst/>
                <a:uFillTx/>
                <a:latin typeface="open sans" panose="020B0606030504020204" pitchFamily="34" charset="0"/>
              </a:rPr>
              <a:t>/pg-api.js. Let’s convert that into a batch-loading function and see what we need to do to make it </a:t>
            </a:r>
            <a:r>
              <a:rPr lang="en-US" b="0" i="0" dirty="0" err="1">
                <a:solidFill>
                  <a:srgbClr val="212529"/>
                </a:solidFill>
                <a:effectLst/>
                <a:uFillTx/>
                <a:latin typeface="open sans" panose="020B0606030504020204" pitchFamily="34" charset="0"/>
              </a:rPr>
              <a:t>DataLoader</a:t>
            </a:r>
            <a:r>
              <a:rPr lang="en-US" b="0" i="0" dirty="0">
                <a:solidFill>
                  <a:srgbClr val="212529"/>
                </a:solidFill>
                <a:effectLst/>
                <a:uFillTx/>
                <a:latin typeface="open sans" panose="020B0606030504020204" pitchFamily="34" charset="0"/>
              </a:rPr>
              <a:t>-compatible.</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First, we should rename it to </a:t>
            </a:r>
            <a:r>
              <a:rPr lang="en-US" b="0" i="0" dirty="0" err="1">
                <a:solidFill>
                  <a:srgbClr val="212529"/>
                </a:solidFill>
                <a:effectLst/>
                <a:uFillTx/>
                <a:latin typeface="open sans" panose="020B0606030504020204" pitchFamily="34" charset="0"/>
              </a:rPr>
              <a:t>usersInfo</a:t>
            </a:r>
            <a:r>
              <a:rPr lang="en-US" b="0" i="0" dirty="0">
                <a:solidFill>
                  <a:srgbClr val="212529"/>
                </a:solidFill>
                <a:effectLst/>
                <a:uFillTx/>
                <a:latin typeface="open sans" panose="020B0606030504020204" pitchFamily="34" charset="0"/>
              </a:rPr>
              <a:t> now that it will be used to return an array of user records. We should also rename its argument to </a:t>
            </a:r>
            <a:r>
              <a:rPr lang="en-US" b="0" i="0" dirty="0" err="1">
                <a:solidFill>
                  <a:srgbClr val="212529"/>
                </a:solidFill>
                <a:effectLst/>
                <a:uFillTx/>
                <a:latin typeface="open sans" panose="020B0606030504020204" pitchFamily="34" charset="0"/>
              </a:rPr>
              <a:t>userIds</a:t>
            </a:r>
            <a:r>
              <a:rPr lang="en-US" b="0" i="0" dirty="0">
                <a:solidFill>
                  <a:srgbClr val="212529"/>
                </a:solidFill>
                <a:effectLst/>
                <a:uFillTx/>
                <a:latin typeface="open sans" panose="020B0606030504020204" pitchFamily="34" charset="0"/>
              </a:rPr>
              <a:t> to indicate that it expects a list of user IDs.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The </a:t>
            </a:r>
            <a:r>
              <a:rPr lang="en-US" b="0" i="0" dirty="0" err="1">
                <a:solidFill>
                  <a:srgbClr val="212529"/>
                </a:solidFill>
                <a:effectLst/>
                <a:uFillTx/>
                <a:latin typeface="open sans" panose="020B0606030504020204" pitchFamily="34" charset="0"/>
              </a:rPr>
              <a:t>sqls.usersFromIds</a:t>
            </a:r>
            <a:r>
              <a:rPr lang="en-US" b="0" i="0" dirty="0">
                <a:solidFill>
                  <a:srgbClr val="212529"/>
                </a:solidFill>
                <a:effectLst/>
                <a:uFillTx/>
                <a:latin typeface="open sans" panose="020B0606030504020204" pitchFamily="34" charset="0"/>
              </a:rPr>
              <a:t> statement is already designed to work with an array of user IDs (using the ANY construct).</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We need to change the $1 value we pass to be the new </a:t>
            </a:r>
            <a:r>
              <a:rPr lang="en-US" b="0" i="0" dirty="0" err="1">
                <a:solidFill>
                  <a:srgbClr val="212529"/>
                </a:solidFill>
                <a:effectLst/>
                <a:uFillTx/>
                <a:latin typeface="open sans" panose="020B0606030504020204" pitchFamily="34" charset="0"/>
              </a:rPr>
              <a:t>userIds</a:t>
            </a:r>
            <a:r>
              <a:rPr lang="en-US" b="0" i="0" dirty="0">
                <a:solidFill>
                  <a:srgbClr val="212529"/>
                </a:solidFill>
                <a:effectLst/>
                <a:uFillTx/>
                <a:latin typeface="open sans" panose="020B0606030504020204" pitchFamily="34" charset="0"/>
              </a:rPr>
              <a:t> argument, which itself should be an array.</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THE ANY COMPARISON CONSTRUCT</a:t>
            </a:r>
          </a:p>
          <a:p>
            <a:pPr algn="l" fontAlgn="base"/>
            <a:r>
              <a:rPr lang="en-US" b="0" i="0" dirty="0">
                <a:solidFill>
                  <a:srgbClr val="212529"/>
                </a:solidFill>
                <a:effectLst/>
                <a:uFillTx/>
                <a:latin typeface="open sans" panose="020B0606030504020204" pitchFamily="34" charset="0"/>
              </a:rPr>
              <a:t>There are many ways to fetch multiple records from the database using an array of IDs. The easiest is to use the ANY PostgreSQL comparison construct because we can feed it an array directly (so no array manipulation is needed).</a:t>
            </a:r>
          </a:p>
        </p:txBody>
      </p:sp>
    </p:spTree>
    <p:extLst>
      <p:ext uri="{BB962C8B-B14F-4D97-AF65-F5344CB8AC3E}">
        <p14:creationId xmlns:p14="http://schemas.microsoft.com/office/powerpoint/2010/main" val="2878797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Diseño personaliza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5" name="Marcador de número de diapositiva 4"/>
          <p:cNvSpPr>
            <a:spLocks noGrp="1"/>
          </p:cNvSpPr>
          <p:nvPr>
            <p:ph type="sldNum" sz="quarter" idx="12"/>
          </p:nvPr>
        </p:nvSpPr>
        <p:spPr/>
        <p:txBody>
          <a:body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9E54A919-0544-418B-9791-81B71903882C}"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3" name="Marcador de pie de página 2"/>
          <p:cNvSpPr>
            <a:spLocks noGrp="1"/>
          </p:cNvSpPr>
          <p:nvPr>
            <p:ph type="ftr" sz="quarter" idx="11"/>
          </p:nvPr>
        </p:nvSpPr>
        <p:spPr/>
        <p:txBody>
          <a:bodyPr/>
          <a:lstStyle/>
          <a:p>
            <a:endParaRPr lang="es-VE" dirty="0">
              <a:solidFill>
                <a:srgbClr val="000000">
                  <a:tint val="75000"/>
                </a:srgbClr>
              </a:solidFill>
              <a:uFillTx/>
            </a:endParaRPr>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342900"/>
            <a:ext cx="2949178" cy="1200150"/>
          </a:xfrm>
        </p:spPr>
        <p:txBody>
          <a:bodyPr anchor="b"/>
          <a:lstStyle>
            <a:lvl1pPr>
              <a:defRPr sz="2400">
                <a:uFillTx/>
              </a:defRPr>
            </a:lvl1pPr>
          </a:lstStyle>
          <a:p>
            <a:r>
              <a:rPr lang="es-ES">
                <a:uFillTx/>
              </a:rPr>
              <a:t>Haga clic para modificar el estilo de título del patrón</a:t>
            </a:r>
            <a:endParaRPr lang="es-VE">
              <a:uFillTx/>
            </a:endParaRPr>
          </a:p>
        </p:txBody>
      </p:sp>
      <p:sp>
        <p:nvSpPr>
          <p:cNvPr id="3" name="Marcador de contenido 2"/>
          <p:cNvSpPr>
            <a:spLocks noGrp="1"/>
          </p:cNvSpPr>
          <p:nvPr>
            <p:ph idx="1"/>
          </p:nvPr>
        </p:nvSpPr>
        <p:spPr>
          <a:xfrm>
            <a:off x="3887391" y="740569"/>
            <a:ext cx="4629150" cy="3655219"/>
          </a:xfrm>
        </p:spPr>
        <p:txBody>
          <a:bodyPr/>
          <a:lstStyle>
            <a:lvl1pPr>
              <a:defRPr sz="2400">
                <a:uFillTx/>
              </a:defRPr>
            </a:lvl1pPr>
            <a:lvl2pPr>
              <a:defRPr sz="2100">
                <a:uFillTx/>
              </a:defRPr>
            </a:lvl2pPr>
            <a:lvl3pPr>
              <a:defRPr sz="1800">
                <a:uFillTx/>
              </a:defRPr>
            </a:lvl3pPr>
            <a:lvl4pPr>
              <a:defRPr sz="1500">
                <a:uFillTx/>
              </a:defRPr>
            </a:lvl4pPr>
            <a:lvl5pPr>
              <a:defRPr sz="1500">
                <a:uFillTx/>
              </a:defRPr>
            </a:lvl5pPr>
            <a:lvl6pPr>
              <a:defRPr sz="1500">
                <a:uFillTx/>
              </a:defRPr>
            </a:lvl6pPr>
            <a:lvl7pPr>
              <a:defRPr sz="1500">
                <a:uFillTx/>
              </a:defRPr>
            </a:lvl7pPr>
            <a:lvl8pPr>
              <a:defRPr sz="1500">
                <a:uFillTx/>
              </a:defRPr>
            </a:lvl8pPr>
            <a:lvl9pPr>
              <a:defRPr sz="1500">
                <a:uFillTx/>
              </a:defRPr>
            </a:lvl9p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texto 3"/>
          <p:cNvSpPr>
            <a:spLocks noGrp="1"/>
          </p:cNvSpPr>
          <p:nvPr>
            <p:ph type="body" sz="half" idx="2"/>
          </p:nvPr>
        </p:nvSpPr>
        <p:spPr>
          <a:xfrm>
            <a:off x="629841" y="1543050"/>
            <a:ext cx="2949178" cy="2858691"/>
          </a:xfrm>
        </p:spPr>
        <p:txBody>
          <a:bodyPr/>
          <a:lstStyle>
            <a:lvl1pPr marL="0" indent="0">
              <a:buNone/>
              <a:defRPr sz="1200">
                <a:uFillTx/>
              </a:defRPr>
            </a:lvl1pPr>
            <a:lvl2pPr marL="342900" indent="0">
              <a:buNone/>
              <a:defRPr sz="1050">
                <a:uFillTx/>
              </a:defRPr>
            </a:lvl2pPr>
            <a:lvl3pPr marL="685800" indent="0">
              <a:buNone/>
              <a:defRPr sz="900">
                <a:uFillTx/>
              </a:defRPr>
            </a:lvl3pPr>
            <a:lvl4pPr marL="1028700" indent="0">
              <a:buNone/>
              <a:defRPr sz="750">
                <a:uFillTx/>
              </a:defRPr>
            </a:lvl4pPr>
            <a:lvl5pPr marL="1371600" indent="0">
              <a:buNone/>
              <a:defRPr sz="750">
                <a:uFillTx/>
              </a:defRPr>
            </a:lvl5pPr>
            <a:lvl6pPr marL="1714500" indent="0">
              <a:buNone/>
              <a:defRPr sz="750">
                <a:uFillTx/>
              </a:defRPr>
            </a:lvl6pPr>
            <a:lvl7pPr marL="2057400" indent="0">
              <a:buNone/>
              <a:defRPr sz="750">
                <a:uFillTx/>
              </a:defRPr>
            </a:lvl7pPr>
            <a:lvl8pPr marL="2400300" indent="0">
              <a:buNone/>
              <a:defRPr sz="750">
                <a:uFillTx/>
              </a:defRPr>
            </a:lvl8pPr>
            <a:lvl9pPr marL="2743200" indent="0">
              <a:buNone/>
              <a:defRPr sz="750">
                <a:uFillTx/>
              </a:defRPr>
            </a:lvl9pPr>
          </a:lstStyle>
          <a:p>
            <a:pPr lvl="0"/>
            <a:r>
              <a:rPr lang="es-ES">
                <a:uFillTx/>
              </a:rPr>
              <a:t>Haga clic para modificar el estilo de texto del patrón</a:t>
            </a:r>
          </a:p>
        </p:txBody>
      </p:sp>
      <p:sp>
        <p:nvSpPr>
          <p:cNvPr id="5" name="Marcador de fecha 4"/>
          <p:cNvSpPr>
            <a:spLocks noGrp="1"/>
          </p:cNvSpPr>
          <p:nvPr>
            <p:ph type="dt" sz="half" idx="10"/>
          </p:nvPr>
        </p:nvSpPr>
        <p:spPr/>
        <p:txBody>
          <a:bodyPr/>
          <a:lstStyle/>
          <a:p>
            <a:fld id="{B35122CB-BF89-4022-9761-5820F80AF078}"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342900"/>
            <a:ext cx="2949178" cy="1200150"/>
          </a:xfrm>
        </p:spPr>
        <p:txBody>
          <a:bodyPr anchor="b"/>
          <a:lstStyle>
            <a:lvl1pPr>
              <a:defRPr sz="2400">
                <a:uFillTx/>
              </a:defRPr>
            </a:lvl1pPr>
          </a:lstStyle>
          <a:p>
            <a:r>
              <a:rPr lang="es-ES">
                <a:uFillTx/>
              </a:rPr>
              <a:t>Haga clic para modificar el estilo de título del patrón</a:t>
            </a:r>
            <a:endParaRPr lang="es-VE">
              <a:uFillTx/>
            </a:endParaRPr>
          </a:p>
        </p:txBody>
      </p:sp>
      <p:sp>
        <p:nvSpPr>
          <p:cNvPr id="3" name="Marcador de posición de imagen 2"/>
          <p:cNvSpPr>
            <a:spLocks noGrp="1"/>
          </p:cNvSpPr>
          <p:nvPr>
            <p:ph type="pic" idx="1"/>
          </p:nvPr>
        </p:nvSpPr>
        <p:spPr>
          <a:xfrm>
            <a:off x="3887391" y="740569"/>
            <a:ext cx="4629150" cy="3655219"/>
          </a:xfrm>
        </p:spPr>
        <p:txBody>
          <a:bodyPr/>
          <a:lstStyle>
            <a:lvl1pPr marL="0" indent="0">
              <a:buNone/>
              <a:defRPr sz="2400">
                <a:uFillTx/>
              </a:defRPr>
            </a:lvl1pPr>
            <a:lvl2pPr marL="342900" indent="0">
              <a:buNone/>
              <a:defRPr sz="2100">
                <a:uFillTx/>
              </a:defRPr>
            </a:lvl2pPr>
            <a:lvl3pPr marL="685800" indent="0">
              <a:buNone/>
              <a:defRPr sz="1800">
                <a:uFillTx/>
              </a:defRPr>
            </a:lvl3pPr>
            <a:lvl4pPr marL="1028700" indent="0">
              <a:buNone/>
              <a:defRPr sz="1500">
                <a:uFillTx/>
              </a:defRPr>
            </a:lvl4pPr>
            <a:lvl5pPr marL="1371600" indent="0">
              <a:buNone/>
              <a:defRPr sz="1500">
                <a:uFillTx/>
              </a:defRPr>
            </a:lvl5pPr>
            <a:lvl6pPr marL="1714500" indent="0">
              <a:buNone/>
              <a:defRPr sz="1500">
                <a:uFillTx/>
              </a:defRPr>
            </a:lvl6pPr>
            <a:lvl7pPr marL="2057400" indent="0">
              <a:buNone/>
              <a:defRPr sz="1500">
                <a:uFillTx/>
              </a:defRPr>
            </a:lvl7pPr>
            <a:lvl8pPr marL="2400300" indent="0">
              <a:buNone/>
              <a:defRPr sz="1500">
                <a:uFillTx/>
              </a:defRPr>
            </a:lvl8pPr>
            <a:lvl9pPr marL="2743200" indent="0">
              <a:buNone/>
              <a:defRPr sz="1500">
                <a:uFillTx/>
              </a:defRPr>
            </a:lvl9pPr>
          </a:lstStyle>
          <a:p>
            <a:endParaRPr lang="es-VE" dirty="0">
              <a:uFillTx/>
            </a:endParaRPr>
          </a:p>
        </p:txBody>
      </p:sp>
      <p:sp>
        <p:nvSpPr>
          <p:cNvPr id="4" name="Marcador de texto 3"/>
          <p:cNvSpPr>
            <a:spLocks noGrp="1"/>
          </p:cNvSpPr>
          <p:nvPr>
            <p:ph type="body" sz="half" idx="2"/>
          </p:nvPr>
        </p:nvSpPr>
        <p:spPr>
          <a:xfrm>
            <a:off x="629841" y="1543050"/>
            <a:ext cx="2949178" cy="2858691"/>
          </a:xfrm>
        </p:spPr>
        <p:txBody>
          <a:bodyPr/>
          <a:lstStyle>
            <a:lvl1pPr marL="0" indent="0">
              <a:buNone/>
              <a:defRPr sz="1200">
                <a:uFillTx/>
              </a:defRPr>
            </a:lvl1pPr>
            <a:lvl2pPr marL="342900" indent="0">
              <a:buNone/>
              <a:defRPr sz="1050">
                <a:uFillTx/>
              </a:defRPr>
            </a:lvl2pPr>
            <a:lvl3pPr marL="685800" indent="0">
              <a:buNone/>
              <a:defRPr sz="900">
                <a:uFillTx/>
              </a:defRPr>
            </a:lvl3pPr>
            <a:lvl4pPr marL="1028700" indent="0">
              <a:buNone/>
              <a:defRPr sz="750">
                <a:uFillTx/>
              </a:defRPr>
            </a:lvl4pPr>
            <a:lvl5pPr marL="1371600" indent="0">
              <a:buNone/>
              <a:defRPr sz="750">
                <a:uFillTx/>
              </a:defRPr>
            </a:lvl5pPr>
            <a:lvl6pPr marL="1714500" indent="0">
              <a:buNone/>
              <a:defRPr sz="750">
                <a:uFillTx/>
              </a:defRPr>
            </a:lvl6pPr>
            <a:lvl7pPr marL="2057400" indent="0">
              <a:buNone/>
              <a:defRPr sz="750">
                <a:uFillTx/>
              </a:defRPr>
            </a:lvl7pPr>
            <a:lvl8pPr marL="2400300" indent="0">
              <a:buNone/>
              <a:defRPr sz="750">
                <a:uFillTx/>
              </a:defRPr>
            </a:lvl8pPr>
            <a:lvl9pPr marL="2743200" indent="0">
              <a:buNone/>
              <a:defRPr sz="750">
                <a:uFillTx/>
              </a:defRPr>
            </a:lvl9pPr>
          </a:lstStyle>
          <a:p>
            <a:pPr lvl="0"/>
            <a:r>
              <a:rPr lang="es-ES">
                <a:uFillTx/>
              </a:rPr>
              <a:t>Haga clic para modificar el estilo de texto del patrón</a:t>
            </a:r>
          </a:p>
        </p:txBody>
      </p:sp>
      <p:sp>
        <p:nvSpPr>
          <p:cNvPr id="5" name="Marcador de fecha 4"/>
          <p:cNvSpPr>
            <a:spLocks noGrp="1"/>
          </p:cNvSpPr>
          <p:nvPr>
            <p:ph type="dt" sz="half" idx="10"/>
          </p:nvPr>
        </p:nvSpPr>
        <p:spPr/>
        <p:txBody>
          <a:bodyPr/>
          <a:lstStyle/>
          <a:p>
            <a:fld id="{75B37D4F-BFB7-437B-BFA4-402BB0FFCBAF}"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texto vertical 2"/>
          <p:cNvSpPr>
            <a:spLocks noGrp="1"/>
          </p:cNvSpPr>
          <p:nvPr>
            <p:ph type="body" orient="vert" idx="1"/>
          </p:nvPr>
        </p:nvSpPr>
        <p:spPr/>
        <p:txBody>
          <a:bodyPr vert="eaVert"/>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10"/>
          </p:nvPr>
        </p:nvSpPr>
        <p:spPr/>
        <p:txBody>
          <a:bodyPr/>
          <a:lstStyle/>
          <a:p>
            <a:fld id="{A689FBB6-C232-4AAB-A556-6334D1BCF5CD}"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5" y="273844"/>
            <a:ext cx="1971675" cy="4358879"/>
          </a:xfrm>
        </p:spPr>
        <p:txBody>
          <a:bodyPr vert="eaVert"/>
          <a:lstStyle/>
          <a:p>
            <a:r>
              <a:rPr lang="es-ES">
                <a:uFillTx/>
              </a:rPr>
              <a:t>Haga clic para modificar el estilo de título del patrón</a:t>
            </a:r>
            <a:endParaRPr lang="es-VE">
              <a:uFillTx/>
            </a:endParaRPr>
          </a:p>
        </p:txBody>
      </p:sp>
      <p:sp>
        <p:nvSpPr>
          <p:cNvPr id="3" name="Marcador de texto vertical 2"/>
          <p:cNvSpPr>
            <a:spLocks noGrp="1"/>
          </p:cNvSpPr>
          <p:nvPr>
            <p:ph type="body" orient="vert" idx="1"/>
          </p:nvPr>
        </p:nvSpPr>
        <p:spPr>
          <a:xfrm>
            <a:off x="628650" y="273844"/>
            <a:ext cx="5800725" cy="4358879"/>
          </a:xfrm>
        </p:spPr>
        <p:txBody>
          <a:bodyPr vert="eaVert"/>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10"/>
          </p:nvPr>
        </p:nvSpPr>
        <p:spPr/>
        <p:txBody>
          <a:bodyPr/>
          <a:lstStyle/>
          <a:p>
            <a:fld id="{7733DD2C-B94E-4D4D-B2A2-8C3CB35117A1}"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Diseño personaliza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5" name="Marcador de número de diapositiva 4"/>
          <p:cNvSpPr>
            <a:spLocks noGrp="1"/>
          </p:cNvSpPr>
          <p:nvPr>
            <p:ph type="sldNum" sz="quarter" idx="12"/>
          </p:nvPr>
        </p:nvSpPr>
        <p:spPr/>
        <p:txBody>
          <a:body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
        <p:nvSpPr>
          <p:cNvPr id="6" name="Picture Placeholder 11"/>
          <p:cNvSpPr>
            <a:spLocks noGrp="1"/>
          </p:cNvSpPr>
          <p:nvPr>
            <p:ph type="pic" sz="quarter" idx="23"/>
          </p:nvPr>
        </p:nvSpPr>
        <p:spPr>
          <a:xfrm>
            <a:off x="1" y="0"/>
            <a:ext cx="7274644" cy="5143500"/>
          </a:xfrm>
          <a:custGeom>
            <a:avLst/>
            <a:gdLst>
              <a:gd name="connsiteX0" fmla="*/ 0 w 19393999"/>
              <a:gd name="connsiteY0" fmla="*/ 0 h 13715999"/>
              <a:gd name="connsiteX1" fmla="*/ 19393999 w 19393999"/>
              <a:gd name="connsiteY1" fmla="*/ 0 h 13715999"/>
              <a:gd name="connsiteX2" fmla="*/ 13782907 w 19393999"/>
              <a:gd name="connsiteY2" fmla="*/ 13715999 h 13715999"/>
              <a:gd name="connsiteX3" fmla="*/ 0 w 19393999"/>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19393999" h="13715999">
                <a:moveTo>
                  <a:pt x="0" y="0"/>
                </a:moveTo>
                <a:lnTo>
                  <a:pt x="19393999" y="0"/>
                </a:lnTo>
                <a:lnTo>
                  <a:pt x="13782907" y="13715999"/>
                </a:lnTo>
                <a:lnTo>
                  <a:pt x="0" y="13715999"/>
                </a:lnTo>
                <a:close/>
              </a:path>
            </a:pathLst>
          </a:custGeom>
          <a:solidFill>
            <a:schemeClr val="bg1">
              <a:lumMod val="95000"/>
            </a:schemeClr>
          </a:solidFill>
          <a:effectLst/>
        </p:spPr>
        <p:txBody>
          <a:bodyPr wrap="square">
            <a:noAutofit/>
          </a:bodyPr>
          <a:lstStyle>
            <a:lvl1pPr marL="0" indent="0">
              <a:buNone/>
              <a:defRPr sz="1050" b="1" i="0">
                <a:ln>
                  <a:noFill/>
                </a:ln>
                <a:solidFill>
                  <a:schemeClr val="tx2"/>
                </a:solidFill>
                <a:uFillTx/>
                <a:latin typeface="Poppins Bold" panose="02000000000000000000" pitchFamily="2" charset="77"/>
                <a:ea typeface="Roboto" charset="0"/>
                <a:cs typeface="Poppins Bold" panose="02000000000000000000" pitchFamily="2" charset="77"/>
              </a:defRPr>
            </a:lvl1pPr>
          </a:lstStyle>
          <a:p>
            <a:endParaRPr lang="en-US" dirty="0">
              <a:uFillTx/>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971" b="0" i="0">
                <a:solidFill>
                  <a:schemeClr val="tx1"/>
                </a:solidFill>
                <a:uFillTx/>
                <a:latin typeface="Calibri Light"/>
                <a:cs typeface="Calibri Light"/>
              </a:defRPr>
            </a:lvl1pPr>
          </a:lstStyle>
          <a:p>
            <a:pPr marL="11207"/>
            <a:endParaRPr lang="en-US" spc="-5" dirty="0">
              <a:uFillTx/>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uFillTx/>
              </a:defRPr>
            </a:lvl1pPr>
          </a:lstStyle>
          <a:p>
            <a:fld id="{D16A3253-47B7-480A-8E15-14E0E17B1AF6}" type="datetime1">
              <a:rPr lang="en-US" smtClean="0">
                <a:uFillTx/>
              </a:rPr>
              <a:t>1/2/2022</a:t>
            </a:fld>
            <a:endParaRPr lang="en-US" dirty="0">
              <a:uFillTx/>
            </a:endParaRPr>
          </a:p>
        </p:txBody>
      </p:sp>
      <p:sp>
        <p:nvSpPr>
          <p:cNvPr id="4" name="Holder 4"/>
          <p:cNvSpPr>
            <a:spLocks noGrp="1"/>
          </p:cNvSpPr>
          <p:nvPr>
            <p:ph type="sldNum" sz="quarter" idx="7"/>
          </p:nvPr>
        </p:nvSpPr>
        <p:spPr/>
        <p:txBody>
          <a:bodyPr lIns="0" tIns="0" rIns="0" bIns="0"/>
          <a:lstStyle>
            <a:lvl1pPr>
              <a:defRPr sz="971" b="0" i="0">
                <a:solidFill>
                  <a:schemeClr val="tx1"/>
                </a:solidFill>
                <a:uFillTx/>
                <a:latin typeface="Calibri Light"/>
                <a:cs typeface="Calibri Light"/>
              </a:defRPr>
            </a:lvl1pPr>
          </a:lstStyle>
          <a:p>
            <a:pPr marL="11207"/>
            <a:r>
              <a:rPr lang="en-US" spc="-9" dirty="0">
                <a:uFillTx/>
              </a:rPr>
              <a:t>1</a:t>
            </a:r>
            <a:r>
              <a:rPr lang="en-US" spc="-18" dirty="0">
                <a:uFillTx/>
              </a:rPr>
              <a:t>-</a:t>
            </a:r>
            <a:fld id="{81D60167-4931-47E6-BA6A-407CBD079E47}" type="slidenum">
              <a:rPr smtClean="0">
                <a:uFillTx/>
              </a:rPr>
              <a:pPr marL="11207"/>
              <a:t>‹#›</a:t>
            </a:fld>
            <a:endParaRPr dirty="0">
              <a:uFillTx/>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FB638-C7AF-46FC-968E-5B59517A164C}"/>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B8192F9F-79D7-458A-A39E-DF99D4363DB1}"/>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DEB03A79-BACE-4AB6-BF4B-8A9A314111D1}"/>
              </a:ext>
            </a:extLst>
          </p:cNvPr>
          <p:cNvSpPr>
            <a:spLocks noGrp="1"/>
          </p:cNvSpPr>
          <p:nvPr>
            <p:ph type="dt" sz="half" idx="10"/>
          </p:nvPr>
        </p:nvSpPr>
        <p:spPr/>
        <p:txBody>
          <a:bodyPr/>
          <a:lstStyle/>
          <a:p>
            <a:fld id="{5B6C9CD6-62B2-4C20-8D1B-CF5A2AD55013}" type="datetimeFigureOut">
              <a:rPr lang="en-US" smtClean="0"/>
              <a:t>1/2/2022</a:t>
            </a:fld>
            <a:endParaRPr lang="en-US"/>
          </a:p>
        </p:txBody>
      </p:sp>
      <p:sp>
        <p:nvSpPr>
          <p:cNvPr id="5" name="Footer Placeholder 4">
            <a:extLst>
              <a:ext uri="{FF2B5EF4-FFF2-40B4-BE49-F238E27FC236}">
                <a16:creationId xmlns:a16="http://schemas.microsoft.com/office/drawing/2014/main" id="{3841CDBD-1149-4D57-946D-EFF894EC1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8058F6-74C0-4614-9573-F80999BF6016}"/>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39674569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72A37-226E-4D85-8687-729F4F718C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07F1C3-266A-4453-9610-4F613CB613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E72324-7637-408F-8F57-566BDCD510B1}"/>
              </a:ext>
            </a:extLst>
          </p:cNvPr>
          <p:cNvSpPr>
            <a:spLocks noGrp="1"/>
          </p:cNvSpPr>
          <p:nvPr>
            <p:ph type="dt" sz="half" idx="10"/>
          </p:nvPr>
        </p:nvSpPr>
        <p:spPr/>
        <p:txBody>
          <a:bodyPr/>
          <a:lstStyle/>
          <a:p>
            <a:fld id="{5B6C9CD6-62B2-4C20-8D1B-CF5A2AD55013}" type="datetimeFigureOut">
              <a:rPr lang="en-US" smtClean="0"/>
              <a:t>1/2/2022</a:t>
            </a:fld>
            <a:endParaRPr lang="en-US"/>
          </a:p>
        </p:txBody>
      </p:sp>
      <p:sp>
        <p:nvSpPr>
          <p:cNvPr id="5" name="Footer Placeholder 4">
            <a:extLst>
              <a:ext uri="{FF2B5EF4-FFF2-40B4-BE49-F238E27FC236}">
                <a16:creationId xmlns:a16="http://schemas.microsoft.com/office/drawing/2014/main" id="{52365010-DD97-4DBA-8EBE-E08D1B2467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36BD47-426D-42C4-8DC3-58E7AB3BF933}"/>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41697244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719B0-74B4-4246-B069-EFE7180D15B4}"/>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568E60B0-AF0B-454E-97BE-2DE8C7CF35C6}"/>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816660-BCCD-4C16-863E-E3FBE216D78D}"/>
              </a:ext>
            </a:extLst>
          </p:cNvPr>
          <p:cNvSpPr>
            <a:spLocks noGrp="1"/>
          </p:cNvSpPr>
          <p:nvPr>
            <p:ph type="dt" sz="half" idx="10"/>
          </p:nvPr>
        </p:nvSpPr>
        <p:spPr/>
        <p:txBody>
          <a:bodyPr/>
          <a:lstStyle/>
          <a:p>
            <a:fld id="{5B6C9CD6-62B2-4C20-8D1B-CF5A2AD55013}" type="datetimeFigureOut">
              <a:rPr lang="en-US" smtClean="0"/>
              <a:t>1/2/2022</a:t>
            </a:fld>
            <a:endParaRPr lang="en-US"/>
          </a:p>
        </p:txBody>
      </p:sp>
      <p:sp>
        <p:nvSpPr>
          <p:cNvPr id="5" name="Footer Placeholder 4">
            <a:extLst>
              <a:ext uri="{FF2B5EF4-FFF2-40B4-BE49-F238E27FC236}">
                <a16:creationId xmlns:a16="http://schemas.microsoft.com/office/drawing/2014/main" id="{127B21CA-5359-46E9-B5B3-3D8327B9C4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23E4B6-4268-42F0-991B-00C7411CD46C}"/>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403722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lvl1pPr algn="ctr">
              <a:defRPr b="1">
                <a:solidFill>
                  <a:srgbClr val="F7941D"/>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
        <p:nvSpPr>
          <p:cNvPr id="15" name="Marcador de texto 14"/>
          <p:cNvSpPr>
            <a:spLocks noGrp="1"/>
          </p:cNvSpPr>
          <p:nvPr>
            <p:ph type="body" sz="quarter" idx="13"/>
          </p:nvPr>
        </p:nvSpPr>
        <p:spPr>
          <a:xfrm>
            <a:off x="628650" y="1473199"/>
            <a:ext cx="7886700" cy="3294063"/>
          </a:xfrm>
        </p:spPr>
        <p:txBody>
          <a:bodyPr>
            <a:noAutofit/>
          </a:bodyPr>
          <a:lstStyle>
            <a:lvl1pPr>
              <a:defRPr sz="2800">
                <a:uFillTx/>
              </a:defRPr>
            </a:lvl1pPr>
            <a:lvl2pPr>
              <a:defRPr sz="2400">
                <a:uFillTx/>
              </a:defRPr>
            </a:lvl2pPr>
            <a:lvl3pPr>
              <a:defRPr sz="1800">
                <a:uFillTx/>
              </a:defRPr>
            </a:lvl3pPr>
            <a:lvl4pPr>
              <a:defRPr sz="1600">
                <a:uFillTx/>
              </a:defRPr>
            </a:lvl4pPr>
            <a:lvl5pPr>
              <a:defRPr sz="1600">
                <a:uFillTx/>
              </a:defRPr>
            </a:lvl5p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1BF99-770C-4B89-9885-D851DA7C74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56E7F1-B0B4-46DB-A816-EC2F4DA919E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691772-19EC-4952-89BE-1F985E3AB12A}"/>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BFC12CF-4317-4A38-978B-BE79F1C893B3}"/>
              </a:ext>
            </a:extLst>
          </p:cNvPr>
          <p:cNvSpPr>
            <a:spLocks noGrp="1"/>
          </p:cNvSpPr>
          <p:nvPr>
            <p:ph type="dt" sz="half" idx="10"/>
          </p:nvPr>
        </p:nvSpPr>
        <p:spPr/>
        <p:txBody>
          <a:bodyPr/>
          <a:lstStyle/>
          <a:p>
            <a:fld id="{5B6C9CD6-62B2-4C20-8D1B-CF5A2AD55013}" type="datetimeFigureOut">
              <a:rPr lang="en-US" smtClean="0"/>
              <a:t>1/2/2022</a:t>
            </a:fld>
            <a:endParaRPr lang="en-US"/>
          </a:p>
        </p:txBody>
      </p:sp>
      <p:sp>
        <p:nvSpPr>
          <p:cNvPr id="6" name="Footer Placeholder 5">
            <a:extLst>
              <a:ext uri="{FF2B5EF4-FFF2-40B4-BE49-F238E27FC236}">
                <a16:creationId xmlns:a16="http://schemas.microsoft.com/office/drawing/2014/main" id="{73E76F39-50A9-4B52-A32E-8025DFE7F1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F013DC-5412-4C84-A689-D38EC29E2019}"/>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22344194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3667D-2DFF-4EE5-BC00-6371E02F6E1D}"/>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ECAEC145-38BB-433A-81DD-B52472675F05}"/>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7751C25D-DD2F-4F4C-99C1-39000446BA53}"/>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20F1A2-019C-488E-9F42-05CE26754466}"/>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BBEF74C1-596C-4095-AA6C-81F302EC61C1}"/>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CC82D00-E185-49AD-BF60-AB8C6D793648}"/>
              </a:ext>
            </a:extLst>
          </p:cNvPr>
          <p:cNvSpPr>
            <a:spLocks noGrp="1"/>
          </p:cNvSpPr>
          <p:nvPr>
            <p:ph type="dt" sz="half" idx="10"/>
          </p:nvPr>
        </p:nvSpPr>
        <p:spPr/>
        <p:txBody>
          <a:bodyPr/>
          <a:lstStyle/>
          <a:p>
            <a:fld id="{5B6C9CD6-62B2-4C20-8D1B-CF5A2AD55013}" type="datetimeFigureOut">
              <a:rPr lang="en-US" smtClean="0"/>
              <a:t>1/2/2022</a:t>
            </a:fld>
            <a:endParaRPr lang="en-US"/>
          </a:p>
        </p:txBody>
      </p:sp>
      <p:sp>
        <p:nvSpPr>
          <p:cNvPr id="8" name="Footer Placeholder 7">
            <a:extLst>
              <a:ext uri="{FF2B5EF4-FFF2-40B4-BE49-F238E27FC236}">
                <a16:creationId xmlns:a16="http://schemas.microsoft.com/office/drawing/2014/main" id="{C159453F-BD9B-4025-8925-601892BA36C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43BC975-10F5-4636-ADBA-35C23A9EF9CB}"/>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38198049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E74A5-0BAB-4C10-9F31-A6ECC670609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71BD135-7F7C-493C-A8E0-68F1A81FD878}"/>
              </a:ext>
            </a:extLst>
          </p:cNvPr>
          <p:cNvSpPr>
            <a:spLocks noGrp="1"/>
          </p:cNvSpPr>
          <p:nvPr>
            <p:ph type="dt" sz="half" idx="10"/>
          </p:nvPr>
        </p:nvSpPr>
        <p:spPr/>
        <p:txBody>
          <a:bodyPr/>
          <a:lstStyle/>
          <a:p>
            <a:fld id="{5B6C9CD6-62B2-4C20-8D1B-CF5A2AD55013}" type="datetimeFigureOut">
              <a:rPr lang="en-US" smtClean="0"/>
              <a:t>1/2/2022</a:t>
            </a:fld>
            <a:endParaRPr lang="en-US"/>
          </a:p>
        </p:txBody>
      </p:sp>
      <p:sp>
        <p:nvSpPr>
          <p:cNvPr id="4" name="Footer Placeholder 3">
            <a:extLst>
              <a:ext uri="{FF2B5EF4-FFF2-40B4-BE49-F238E27FC236}">
                <a16:creationId xmlns:a16="http://schemas.microsoft.com/office/drawing/2014/main" id="{6A717FA8-D8F5-4D37-9F67-8E91F55C09D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D6A7F2-C717-412D-AF34-18D5E95BCBFC}"/>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41009824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2AF6BE-1C82-47B4-BF1E-BDAB0CF4A785}"/>
              </a:ext>
            </a:extLst>
          </p:cNvPr>
          <p:cNvSpPr>
            <a:spLocks noGrp="1"/>
          </p:cNvSpPr>
          <p:nvPr>
            <p:ph type="dt" sz="half" idx="10"/>
          </p:nvPr>
        </p:nvSpPr>
        <p:spPr/>
        <p:txBody>
          <a:bodyPr/>
          <a:lstStyle/>
          <a:p>
            <a:fld id="{5B6C9CD6-62B2-4C20-8D1B-CF5A2AD55013}" type="datetimeFigureOut">
              <a:rPr lang="en-US" smtClean="0"/>
              <a:t>1/2/2022</a:t>
            </a:fld>
            <a:endParaRPr lang="en-US"/>
          </a:p>
        </p:txBody>
      </p:sp>
      <p:sp>
        <p:nvSpPr>
          <p:cNvPr id="3" name="Footer Placeholder 2">
            <a:extLst>
              <a:ext uri="{FF2B5EF4-FFF2-40B4-BE49-F238E27FC236}">
                <a16:creationId xmlns:a16="http://schemas.microsoft.com/office/drawing/2014/main" id="{747912C9-93DF-4EDD-91FA-E6ABFF4B23D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E5CD9C3-A8FE-4208-AD8E-CCE813205893}"/>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35484949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8909B-E72D-4969-BBB9-3FE95D3D7A5A}"/>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FEFF0587-2633-46EA-8453-367690F36EEF}"/>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AEC55A-302C-4671-9B56-1467E1B5AE4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71DFD03-9805-465F-B527-55F60C804E06}"/>
              </a:ext>
            </a:extLst>
          </p:cNvPr>
          <p:cNvSpPr>
            <a:spLocks noGrp="1"/>
          </p:cNvSpPr>
          <p:nvPr>
            <p:ph type="dt" sz="half" idx="10"/>
          </p:nvPr>
        </p:nvSpPr>
        <p:spPr/>
        <p:txBody>
          <a:bodyPr/>
          <a:lstStyle/>
          <a:p>
            <a:fld id="{5B6C9CD6-62B2-4C20-8D1B-CF5A2AD55013}" type="datetimeFigureOut">
              <a:rPr lang="en-US" smtClean="0"/>
              <a:t>1/2/2022</a:t>
            </a:fld>
            <a:endParaRPr lang="en-US"/>
          </a:p>
        </p:txBody>
      </p:sp>
      <p:sp>
        <p:nvSpPr>
          <p:cNvPr id="6" name="Footer Placeholder 5">
            <a:extLst>
              <a:ext uri="{FF2B5EF4-FFF2-40B4-BE49-F238E27FC236}">
                <a16:creationId xmlns:a16="http://schemas.microsoft.com/office/drawing/2014/main" id="{3A83B5C7-FEB3-4FB8-9DD9-A4F4445DAB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9112E2-332E-4D1E-8361-B72DFF1A6023}"/>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40541551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2F8BA-3C2E-40E0-8311-4BE903AD04F1}"/>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AF22AB26-6CFE-4C51-89D3-38A5AAD2F3EC}"/>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59F2A22F-823B-4D82-91A1-F5C168AD53ED}"/>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BDDFDB67-368A-44B5-886E-7A49887A78E6}"/>
              </a:ext>
            </a:extLst>
          </p:cNvPr>
          <p:cNvSpPr>
            <a:spLocks noGrp="1"/>
          </p:cNvSpPr>
          <p:nvPr>
            <p:ph type="dt" sz="half" idx="10"/>
          </p:nvPr>
        </p:nvSpPr>
        <p:spPr/>
        <p:txBody>
          <a:bodyPr/>
          <a:lstStyle/>
          <a:p>
            <a:fld id="{5B6C9CD6-62B2-4C20-8D1B-CF5A2AD55013}" type="datetimeFigureOut">
              <a:rPr lang="en-US" smtClean="0"/>
              <a:t>1/2/2022</a:t>
            </a:fld>
            <a:endParaRPr lang="en-US"/>
          </a:p>
        </p:txBody>
      </p:sp>
      <p:sp>
        <p:nvSpPr>
          <p:cNvPr id="6" name="Footer Placeholder 5">
            <a:extLst>
              <a:ext uri="{FF2B5EF4-FFF2-40B4-BE49-F238E27FC236}">
                <a16:creationId xmlns:a16="http://schemas.microsoft.com/office/drawing/2014/main" id="{8B505C4B-A8B8-4D91-82A8-569030FFD5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900003-9104-4747-BF88-62B000F4C6F1}"/>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33590640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51BA5-1C4B-43ED-B937-C974C515632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A1F3F3B-4037-47C5-A95F-63D379223EC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08623B-6E44-43F8-922E-8AE9FD27CE6D}"/>
              </a:ext>
            </a:extLst>
          </p:cNvPr>
          <p:cNvSpPr>
            <a:spLocks noGrp="1"/>
          </p:cNvSpPr>
          <p:nvPr>
            <p:ph type="dt" sz="half" idx="10"/>
          </p:nvPr>
        </p:nvSpPr>
        <p:spPr/>
        <p:txBody>
          <a:bodyPr/>
          <a:lstStyle/>
          <a:p>
            <a:fld id="{5B6C9CD6-62B2-4C20-8D1B-CF5A2AD55013}" type="datetimeFigureOut">
              <a:rPr lang="en-US" smtClean="0"/>
              <a:t>1/2/2022</a:t>
            </a:fld>
            <a:endParaRPr lang="en-US"/>
          </a:p>
        </p:txBody>
      </p:sp>
      <p:sp>
        <p:nvSpPr>
          <p:cNvPr id="5" name="Footer Placeholder 4">
            <a:extLst>
              <a:ext uri="{FF2B5EF4-FFF2-40B4-BE49-F238E27FC236}">
                <a16:creationId xmlns:a16="http://schemas.microsoft.com/office/drawing/2014/main" id="{95696A2D-446C-45AA-9B81-857636DE61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86B136-A8D2-4753-8828-4A74D0BDC1AA}"/>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19786487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6F041F-7753-472C-87FF-C783C5D873AE}"/>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3DBF67-3714-47E2-B135-90749C43E55E}"/>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0CAED3-4291-4674-B57C-0F5A77F59983}"/>
              </a:ext>
            </a:extLst>
          </p:cNvPr>
          <p:cNvSpPr>
            <a:spLocks noGrp="1"/>
          </p:cNvSpPr>
          <p:nvPr>
            <p:ph type="dt" sz="half" idx="10"/>
          </p:nvPr>
        </p:nvSpPr>
        <p:spPr/>
        <p:txBody>
          <a:bodyPr/>
          <a:lstStyle/>
          <a:p>
            <a:fld id="{5B6C9CD6-62B2-4C20-8D1B-CF5A2AD55013}" type="datetimeFigureOut">
              <a:rPr lang="en-US" smtClean="0"/>
              <a:t>1/2/2022</a:t>
            </a:fld>
            <a:endParaRPr lang="en-US"/>
          </a:p>
        </p:txBody>
      </p:sp>
      <p:sp>
        <p:nvSpPr>
          <p:cNvPr id="5" name="Footer Placeholder 4">
            <a:extLst>
              <a:ext uri="{FF2B5EF4-FFF2-40B4-BE49-F238E27FC236}">
                <a16:creationId xmlns:a16="http://schemas.microsoft.com/office/drawing/2014/main" id="{71D5A749-CDF9-4730-8180-DB9480C3C0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709AF5-EBE1-4354-88B4-E045137A4EF9}"/>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2394819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3_Diseño personalizado">
    <p:bg>
      <p:bgPr>
        <a:solidFill>
          <a:schemeClr val="bg1">
            <a:lumMod val="95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721307" y="1884294"/>
            <a:ext cx="7886700" cy="994172"/>
          </a:xfrm>
        </p:spPr>
        <p:txBody>
          <a:bodyPr>
            <a:noAutofit/>
          </a:bodyPr>
          <a:lstStyle>
            <a:lvl1pPr algn="ctr">
              <a:defRPr sz="6000" b="1">
                <a:solidFill>
                  <a:srgbClr val="F7941D"/>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4"/>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800">
              <a:uFillTx/>
            </a:endParaRPr>
          </a:p>
        </p:txBody>
      </p:sp>
      <p:sp>
        <p:nvSpPr>
          <p:cNvPr id="5" name="Marcador de número de diapositiva 4"/>
          <p:cNvSpPr>
            <a:spLocks noGrp="1"/>
          </p:cNvSpPr>
          <p:nvPr>
            <p:ph type="sldNum" sz="quarter" idx="12"/>
          </p:nvPr>
        </p:nvSpPr>
        <p:spPr>
          <a:xfrm>
            <a:off x="4367284"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a:uFillTx/>
              <a:latin typeface="Palatino Linotype"/>
              <a:ea typeface="+mn-ea"/>
              <a:cs typeface="+mn-cs"/>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80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
        <p:nvSpPr>
          <p:cNvPr id="15" name="Marcador de texto 14"/>
          <p:cNvSpPr>
            <a:spLocks noGrp="1"/>
          </p:cNvSpPr>
          <p:nvPr>
            <p:ph type="body" sz="quarter" idx="13"/>
          </p:nvPr>
        </p:nvSpPr>
        <p:spPr>
          <a:xfrm>
            <a:off x="721307" y="3534655"/>
            <a:ext cx="7886700" cy="914400"/>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Tree>
    <p:extLst>
      <p:ext uri="{BB962C8B-B14F-4D97-AF65-F5344CB8AC3E}">
        <p14:creationId xmlns:p14="http://schemas.microsoft.com/office/powerpoint/2010/main" val="33947131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2_Diseño personalizado">
    <p:bg>
      <p:bgPr>
        <a:solidFill>
          <a:srgbClr val="F7941D"/>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a:solidFill>
                <a:srgbClr val="000000">
                  <a:tint val="75000"/>
                </a:srgbClr>
              </a:solidFill>
              <a:uFillTx/>
              <a:latin typeface="Palatino Linotype"/>
              <a:ea typeface="+mn-ea"/>
              <a:cs typeface="+mn-cs"/>
            </a:endParaRPr>
          </a:p>
        </p:txBody>
      </p:sp>
      <p:sp>
        <p:nvSpPr>
          <p:cNvPr id="5" name="Marcador de número de diapositiva 4"/>
          <p:cNvSpPr>
            <a:spLocks noGrp="1"/>
          </p:cNvSpPr>
          <p:nvPr>
            <p:ph type="sldNum" sz="quarter" idx="12"/>
          </p:nvPr>
        </p:nvSpPr>
        <p:spPr/>
        <p:txBody>
          <a:body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a:solidFill>
                <a:srgbClr val="000000">
                  <a:tint val="75000"/>
                </a:srgbClr>
              </a:solidFill>
              <a:uFillTx/>
              <a:latin typeface="Palatino Linotype"/>
              <a:ea typeface="+mn-ea"/>
              <a:cs typeface="+mn-cs"/>
            </a:endParaRPr>
          </a:p>
        </p:txBody>
      </p:sp>
      <p:sp>
        <p:nvSpPr>
          <p:cNvPr id="6" name="Picture Placeholder 11"/>
          <p:cNvSpPr>
            <a:spLocks noGrp="1"/>
          </p:cNvSpPr>
          <p:nvPr>
            <p:ph type="pic" sz="quarter" idx="23"/>
          </p:nvPr>
        </p:nvSpPr>
        <p:spPr>
          <a:xfrm>
            <a:off x="2" y="0"/>
            <a:ext cx="7274644" cy="5143500"/>
          </a:xfrm>
          <a:custGeom>
            <a:avLst/>
            <a:gdLst>
              <a:gd name="connsiteX0" fmla="*/ 0 w 19393999"/>
              <a:gd name="connsiteY0" fmla="*/ 0 h 13715999"/>
              <a:gd name="connsiteX1" fmla="*/ 19393999 w 19393999"/>
              <a:gd name="connsiteY1" fmla="*/ 0 h 13715999"/>
              <a:gd name="connsiteX2" fmla="*/ 13782907 w 19393999"/>
              <a:gd name="connsiteY2" fmla="*/ 13715999 h 13715999"/>
              <a:gd name="connsiteX3" fmla="*/ 0 w 19393999"/>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19393999" h="13715999">
                <a:moveTo>
                  <a:pt x="0" y="0"/>
                </a:moveTo>
                <a:lnTo>
                  <a:pt x="19393999" y="0"/>
                </a:lnTo>
                <a:lnTo>
                  <a:pt x="13782907" y="13715999"/>
                </a:lnTo>
                <a:lnTo>
                  <a:pt x="0" y="13715999"/>
                </a:lnTo>
                <a:close/>
              </a:path>
            </a:pathLst>
          </a:custGeom>
          <a:solidFill>
            <a:schemeClr val="bg1">
              <a:lumMod val="95000"/>
            </a:schemeClr>
          </a:solidFill>
          <a:effectLst/>
        </p:spPr>
        <p:txBody>
          <a:bodyPr wrap="square">
            <a:noAutofit/>
          </a:bodyPr>
          <a:lstStyle>
            <a:lvl1pPr marL="0" indent="0">
              <a:buNone/>
              <a:defRPr sz="1050" b="1" i="0">
                <a:ln>
                  <a:noFill/>
                </a:ln>
                <a:solidFill>
                  <a:schemeClr val="tx2"/>
                </a:solidFill>
                <a:uFillTx/>
                <a:latin typeface="Poppins Bold" panose="02000000000000000000" pitchFamily="2" charset="77"/>
                <a:ea typeface="Roboto" charset="0"/>
                <a:cs typeface="Poppins Bold" panose="02000000000000000000" pitchFamily="2" charset="77"/>
              </a:defRPr>
            </a:lvl1pPr>
          </a:lstStyle>
          <a:p>
            <a:endParaRPr lang="en-US" dirty="0">
              <a:uFillTx/>
            </a:endParaRPr>
          </a:p>
        </p:txBody>
      </p:sp>
    </p:spTree>
    <p:extLst>
      <p:ext uri="{BB962C8B-B14F-4D97-AF65-F5344CB8AC3E}">
        <p14:creationId xmlns:p14="http://schemas.microsoft.com/office/powerpoint/2010/main" val="1951649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721307" y="1884293"/>
            <a:ext cx="7886700" cy="994172"/>
          </a:xfrm>
        </p:spPr>
        <p:txBody>
          <a:bodyPr>
            <a:noAutofit/>
          </a:bodyPr>
          <a:lstStyle>
            <a:lvl1pPr algn="ctr">
              <a:defRPr sz="6000" b="1">
                <a:solidFill>
                  <a:srgbClr val="F7941D"/>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
        <p:nvSpPr>
          <p:cNvPr id="15" name="Marcador de texto 14"/>
          <p:cNvSpPr>
            <a:spLocks noGrp="1"/>
          </p:cNvSpPr>
          <p:nvPr>
            <p:ph type="body" sz="quarter" idx="13"/>
          </p:nvPr>
        </p:nvSpPr>
        <p:spPr>
          <a:xfrm>
            <a:off x="721307" y="3534655"/>
            <a:ext cx="7886700" cy="914400"/>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0" y="-1"/>
            <a:ext cx="4776716" cy="4767263"/>
          </a:xfrm>
          <a:solidFill>
            <a:srgbClr val="F7941D"/>
          </a:solidFill>
          <a:ln>
            <a:solidFill>
              <a:srgbClr val="F7941D"/>
            </a:solidFill>
          </a:ln>
        </p:spPr>
        <p:txBody>
          <a:bodyPr/>
          <a:lstStyle>
            <a:lvl1pPr algn="ctr">
              <a:defRPr b="1">
                <a:solidFill>
                  <a:schemeClr val="bg1"/>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sp>
        <p:nvSpPr>
          <p:cNvPr id="15" name="Marcador de texto 14"/>
          <p:cNvSpPr>
            <a:spLocks noGrp="1"/>
          </p:cNvSpPr>
          <p:nvPr>
            <p:ph type="body" sz="quarter" idx="13"/>
          </p:nvPr>
        </p:nvSpPr>
        <p:spPr>
          <a:xfrm>
            <a:off x="4776716" y="-2"/>
            <a:ext cx="4367284" cy="4767264"/>
          </a:xfrm>
          <a:solidFill>
            <a:schemeClr val="bg1"/>
          </a:solidFill>
          <a:ln>
            <a:solidFill>
              <a:srgbClr val="F7941D"/>
            </a:solidFill>
          </a:ln>
        </p:spPr>
        <p:txBody>
          <a:bodyPr anchor="ctr"/>
          <a:lstStyle/>
          <a:p>
            <a:pPr lvl="0"/>
            <a:r>
              <a:rPr lang="es-ES" dirty="0">
                <a:uFillTx/>
              </a:rPr>
              <a:t>Haga clic para modificar el estilo de texto del patrón</a:t>
            </a:r>
          </a:p>
          <a:p>
            <a:pPr lvl="1"/>
            <a:r>
              <a:rPr lang="es-ES" dirty="0">
                <a:uFillTx/>
              </a:rPr>
              <a:t>Segundo nivel</a:t>
            </a:r>
          </a:p>
          <a:p>
            <a:pPr lvl="2"/>
            <a:r>
              <a:rPr lang="es-ES" dirty="0">
                <a:uFillTx/>
              </a:rPr>
              <a:t>Tercer nivel</a:t>
            </a:r>
          </a:p>
          <a:p>
            <a:pPr lvl="3"/>
            <a:r>
              <a:rPr lang="es-ES" dirty="0">
                <a:uFillTx/>
              </a:rPr>
              <a:t>Cuarto nivel</a:t>
            </a:r>
          </a:p>
          <a:p>
            <a:pPr lvl="4"/>
            <a:r>
              <a:rPr lang="es-ES" dirty="0">
                <a:uFillTx/>
              </a:rPr>
              <a:t>Quinto nivel</a:t>
            </a:r>
            <a:endParaRPr lang="es-VE" dirty="0">
              <a:uFillTx/>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0" y="-1"/>
            <a:ext cx="2554690" cy="4767263"/>
          </a:xfrm>
          <a:solidFill>
            <a:srgbClr val="F7941D"/>
          </a:solidFill>
          <a:ln>
            <a:solidFill>
              <a:srgbClr val="F7941D"/>
            </a:solidFill>
          </a:ln>
        </p:spPr>
        <p:txBody>
          <a:bodyPr/>
          <a:lstStyle>
            <a:lvl1pPr marL="0" indent="0" algn="ctr">
              <a:buFont typeface="Arial" panose="020B0604020202020204" pitchFamily="34" charset="0"/>
              <a:buNone/>
              <a:defRPr b="1">
                <a:solidFill>
                  <a:schemeClr val="bg1"/>
                </a:solidFill>
                <a:uFillTx/>
                <a:latin typeface="Gill Sans MT Condensed" panose="020B0506020104020203" pitchFamily="34" charset="0"/>
              </a:defRPr>
            </a:lvl1pPr>
          </a:lstStyle>
          <a:p>
            <a:r>
              <a:rPr lang="es-ES" dirty="0">
                <a:uFillTx/>
              </a:rPr>
              <a:t>HAGA CLIC PARA MODIFICAR EL ESTILO DE TÍTULO DEL PATRÓN</a:t>
            </a:r>
            <a:br>
              <a:rPr lang="es-ES" dirty="0">
                <a:uFillTx/>
              </a:rPr>
            </a:b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sp>
        <p:nvSpPr>
          <p:cNvPr id="15" name="Marcador de texto 14"/>
          <p:cNvSpPr>
            <a:spLocks noGrp="1"/>
          </p:cNvSpPr>
          <p:nvPr>
            <p:ph type="body" sz="quarter" idx="13"/>
          </p:nvPr>
        </p:nvSpPr>
        <p:spPr>
          <a:xfrm>
            <a:off x="2554690" y="-2"/>
            <a:ext cx="6589310" cy="4767264"/>
          </a:xfrm>
          <a:solidFill>
            <a:schemeClr val="bg1"/>
          </a:solidFill>
          <a:ln>
            <a:solidFill>
              <a:srgbClr val="F7941D"/>
            </a:solidFill>
          </a:ln>
        </p:spPr>
        <p:txBody>
          <a:bodyPr anchor="ctr"/>
          <a:lstStyle/>
          <a:p>
            <a:pPr lvl="0"/>
            <a:r>
              <a:rPr lang="es-ES" dirty="0">
                <a:uFillTx/>
              </a:rPr>
              <a:t>Haga clic para modificar el estilo de texto del patrón</a:t>
            </a:r>
          </a:p>
          <a:p>
            <a:pPr lvl="1"/>
            <a:r>
              <a:rPr lang="es-ES" dirty="0">
                <a:uFillTx/>
              </a:rPr>
              <a:t>Segundo nivel</a:t>
            </a:r>
          </a:p>
          <a:p>
            <a:pPr lvl="2"/>
            <a:r>
              <a:rPr lang="es-ES" dirty="0">
                <a:uFillTx/>
              </a:rPr>
              <a:t>Tercer nivel</a:t>
            </a:r>
          </a:p>
          <a:p>
            <a:pPr lvl="3"/>
            <a:r>
              <a:rPr lang="es-ES" dirty="0">
                <a:uFillTx/>
              </a:rPr>
              <a:t>Cuarto nivel</a:t>
            </a:r>
          </a:p>
          <a:p>
            <a:pPr lvl="4"/>
            <a:r>
              <a:rPr lang="es-ES" dirty="0">
                <a:uFillTx/>
              </a:rPr>
              <a:t>Quinto nivel</a:t>
            </a:r>
            <a:endParaRPr lang="es-VE" dirty="0">
              <a:uFillTx/>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282304"/>
            <a:ext cx="7886700" cy="2139553"/>
          </a:xfrm>
        </p:spPr>
        <p:txBody>
          <a:bodyPr anchor="b"/>
          <a:lstStyle>
            <a:lvl1pPr>
              <a:defRPr sz="4500">
                <a:uFillTx/>
              </a:defRPr>
            </a:lvl1p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uFillTx/>
              </a:defRPr>
            </a:lvl1pPr>
            <a:lvl2pPr marL="342900" indent="0">
              <a:buNone/>
              <a:defRPr sz="1500">
                <a:solidFill>
                  <a:schemeClr val="tx1">
                    <a:tint val="75000"/>
                  </a:schemeClr>
                </a:solidFill>
                <a:uFillTx/>
              </a:defRPr>
            </a:lvl2pPr>
            <a:lvl3pPr marL="685800" indent="0">
              <a:buNone/>
              <a:defRPr sz="1350">
                <a:solidFill>
                  <a:schemeClr val="tx1">
                    <a:tint val="75000"/>
                  </a:schemeClr>
                </a:solidFill>
                <a:uFillTx/>
              </a:defRPr>
            </a:lvl3pPr>
            <a:lvl4pPr marL="1028700" indent="0">
              <a:buNone/>
              <a:defRPr sz="1200">
                <a:solidFill>
                  <a:schemeClr val="tx1">
                    <a:tint val="75000"/>
                  </a:schemeClr>
                </a:solidFill>
                <a:uFillTx/>
              </a:defRPr>
            </a:lvl4pPr>
            <a:lvl5pPr marL="1371600" indent="0">
              <a:buNone/>
              <a:defRPr sz="1200">
                <a:solidFill>
                  <a:schemeClr val="tx1">
                    <a:tint val="75000"/>
                  </a:schemeClr>
                </a:solidFill>
                <a:uFillTx/>
              </a:defRPr>
            </a:lvl5pPr>
            <a:lvl6pPr marL="1714500" indent="0">
              <a:buNone/>
              <a:defRPr sz="1200">
                <a:solidFill>
                  <a:schemeClr val="tx1">
                    <a:tint val="75000"/>
                  </a:schemeClr>
                </a:solidFill>
                <a:uFillTx/>
              </a:defRPr>
            </a:lvl6pPr>
            <a:lvl7pPr marL="2057400" indent="0">
              <a:buNone/>
              <a:defRPr sz="1200">
                <a:solidFill>
                  <a:schemeClr val="tx1">
                    <a:tint val="75000"/>
                  </a:schemeClr>
                </a:solidFill>
                <a:uFillTx/>
              </a:defRPr>
            </a:lvl7pPr>
            <a:lvl8pPr marL="2400300" indent="0">
              <a:buNone/>
              <a:defRPr sz="1200">
                <a:solidFill>
                  <a:schemeClr val="tx1">
                    <a:tint val="75000"/>
                  </a:schemeClr>
                </a:solidFill>
                <a:uFillTx/>
              </a:defRPr>
            </a:lvl8pPr>
            <a:lvl9pPr marL="2743200" indent="0">
              <a:buNone/>
              <a:defRPr sz="1200">
                <a:solidFill>
                  <a:schemeClr val="tx1">
                    <a:tint val="75000"/>
                  </a:schemeClr>
                </a:solidFill>
                <a:uFillTx/>
              </a:defRPr>
            </a:lvl9pPr>
          </a:lstStyle>
          <a:p>
            <a:pPr lvl="0"/>
            <a:r>
              <a:rPr lang="es-ES">
                <a:uFillTx/>
              </a:rPr>
              <a:t>Haga clic para modificar el estilo de texto del patrón</a:t>
            </a:r>
          </a:p>
        </p:txBody>
      </p:sp>
      <p:sp>
        <p:nvSpPr>
          <p:cNvPr id="4" name="Marcador de fecha 3"/>
          <p:cNvSpPr>
            <a:spLocks noGrp="1"/>
          </p:cNvSpPr>
          <p:nvPr>
            <p:ph type="dt" sz="half" idx="10"/>
          </p:nvPr>
        </p:nvSpPr>
        <p:spPr/>
        <p:txBody>
          <a:bodyPr/>
          <a:lstStyle/>
          <a:p>
            <a:fld id="{8D023367-08F5-44F9-8584-69CC34AF4FE1}"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contenido 2"/>
          <p:cNvSpPr>
            <a:spLocks noGrp="1"/>
          </p:cNvSpPr>
          <p:nvPr>
            <p:ph sz="half" idx="1"/>
          </p:nvPr>
        </p:nvSpPr>
        <p:spPr>
          <a:xfrm>
            <a:off x="628650" y="1369219"/>
            <a:ext cx="3886200" cy="3263504"/>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contenido 3"/>
          <p:cNvSpPr>
            <a:spLocks noGrp="1"/>
          </p:cNvSpPr>
          <p:nvPr>
            <p:ph sz="half" idx="2"/>
          </p:nvPr>
        </p:nvSpPr>
        <p:spPr>
          <a:xfrm>
            <a:off x="4629150" y="1369219"/>
            <a:ext cx="3886200" cy="3263504"/>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5" name="Marcador de fecha 4"/>
          <p:cNvSpPr>
            <a:spLocks noGrp="1"/>
          </p:cNvSpPr>
          <p:nvPr>
            <p:ph type="dt" sz="half" idx="10"/>
          </p:nvPr>
        </p:nvSpPr>
        <p:spPr/>
        <p:txBody>
          <a:bodyPr/>
          <a:lstStyle/>
          <a:p>
            <a:fld id="{B358D4C4-E459-4745-8063-478FDD039414}"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29841" y="273844"/>
            <a:ext cx="7886700" cy="994172"/>
          </a:xfrm>
        </p:spPr>
        <p:txBody>
          <a:body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629842" y="1260872"/>
            <a:ext cx="3868340" cy="617934"/>
          </a:xfrm>
        </p:spPr>
        <p:txBody>
          <a:bodyPr anchor="b"/>
          <a:lstStyle>
            <a:lvl1pPr marL="0" indent="0">
              <a:buNone/>
              <a:defRPr sz="1800" b="1">
                <a:uFillTx/>
              </a:defRPr>
            </a:lvl1pPr>
            <a:lvl2pPr marL="342900" indent="0">
              <a:buNone/>
              <a:defRPr sz="1500" b="1">
                <a:uFillTx/>
              </a:defRPr>
            </a:lvl2pPr>
            <a:lvl3pPr marL="685800" indent="0">
              <a:buNone/>
              <a:defRPr sz="1350" b="1">
                <a:uFillTx/>
              </a:defRPr>
            </a:lvl3pPr>
            <a:lvl4pPr marL="1028700" indent="0">
              <a:buNone/>
              <a:defRPr sz="1200" b="1">
                <a:uFillTx/>
              </a:defRPr>
            </a:lvl4pPr>
            <a:lvl5pPr marL="1371600" indent="0">
              <a:buNone/>
              <a:defRPr sz="1200" b="1">
                <a:uFillTx/>
              </a:defRPr>
            </a:lvl5pPr>
            <a:lvl6pPr marL="1714500" indent="0">
              <a:buNone/>
              <a:defRPr sz="1200" b="1">
                <a:uFillTx/>
              </a:defRPr>
            </a:lvl6pPr>
            <a:lvl7pPr marL="2057400" indent="0">
              <a:buNone/>
              <a:defRPr sz="1200" b="1">
                <a:uFillTx/>
              </a:defRPr>
            </a:lvl7pPr>
            <a:lvl8pPr marL="2400300" indent="0">
              <a:buNone/>
              <a:defRPr sz="1200" b="1">
                <a:uFillTx/>
              </a:defRPr>
            </a:lvl8pPr>
            <a:lvl9pPr marL="2743200" indent="0">
              <a:buNone/>
              <a:defRPr sz="1200" b="1">
                <a:uFillTx/>
              </a:defRPr>
            </a:lvl9pPr>
          </a:lstStyle>
          <a:p>
            <a:pPr lvl="0"/>
            <a:r>
              <a:rPr lang="es-ES">
                <a:uFillTx/>
              </a:rPr>
              <a:t>Haga clic para modificar el estilo de texto del patrón</a:t>
            </a:r>
          </a:p>
        </p:txBody>
      </p:sp>
      <p:sp>
        <p:nvSpPr>
          <p:cNvPr id="4" name="Marcador de contenido 3"/>
          <p:cNvSpPr>
            <a:spLocks noGrp="1"/>
          </p:cNvSpPr>
          <p:nvPr>
            <p:ph sz="half" idx="2"/>
          </p:nvPr>
        </p:nvSpPr>
        <p:spPr>
          <a:xfrm>
            <a:off x="629842" y="1878806"/>
            <a:ext cx="3868340" cy="2763441"/>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5" name="Marcador de texto 4"/>
          <p:cNvSpPr>
            <a:spLocks noGrp="1"/>
          </p:cNvSpPr>
          <p:nvPr>
            <p:ph type="body" sz="quarter" idx="3"/>
          </p:nvPr>
        </p:nvSpPr>
        <p:spPr>
          <a:xfrm>
            <a:off x="4629150" y="1260872"/>
            <a:ext cx="3887391" cy="617934"/>
          </a:xfrm>
        </p:spPr>
        <p:txBody>
          <a:bodyPr anchor="b"/>
          <a:lstStyle>
            <a:lvl1pPr marL="0" indent="0">
              <a:buNone/>
              <a:defRPr sz="1800" b="1">
                <a:uFillTx/>
              </a:defRPr>
            </a:lvl1pPr>
            <a:lvl2pPr marL="342900" indent="0">
              <a:buNone/>
              <a:defRPr sz="1500" b="1">
                <a:uFillTx/>
              </a:defRPr>
            </a:lvl2pPr>
            <a:lvl3pPr marL="685800" indent="0">
              <a:buNone/>
              <a:defRPr sz="1350" b="1">
                <a:uFillTx/>
              </a:defRPr>
            </a:lvl3pPr>
            <a:lvl4pPr marL="1028700" indent="0">
              <a:buNone/>
              <a:defRPr sz="1200" b="1">
                <a:uFillTx/>
              </a:defRPr>
            </a:lvl4pPr>
            <a:lvl5pPr marL="1371600" indent="0">
              <a:buNone/>
              <a:defRPr sz="1200" b="1">
                <a:uFillTx/>
              </a:defRPr>
            </a:lvl5pPr>
            <a:lvl6pPr marL="1714500" indent="0">
              <a:buNone/>
              <a:defRPr sz="1200" b="1">
                <a:uFillTx/>
              </a:defRPr>
            </a:lvl6pPr>
            <a:lvl7pPr marL="2057400" indent="0">
              <a:buNone/>
              <a:defRPr sz="1200" b="1">
                <a:uFillTx/>
              </a:defRPr>
            </a:lvl7pPr>
            <a:lvl8pPr marL="2400300" indent="0">
              <a:buNone/>
              <a:defRPr sz="1200" b="1">
                <a:uFillTx/>
              </a:defRPr>
            </a:lvl8pPr>
            <a:lvl9pPr marL="2743200" indent="0">
              <a:buNone/>
              <a:defRPr sz="1200" b="1">
                <a:uFillTx/>
              </a:defRPr>
            </a:lvl9pPr>
          </a:lstStyle>
          <a:p>
            <a:pPr lvl="0"/>
            <a:r>
              <a:rPr lang="es-ES">
                <a:uFillTx/>
              </a:rPr>
              <a:t>Haga clic para modificar el estilo de texto del patrón</a:t>
            </a:r>
          </a:p>
        </p:txBody>
      </p:sp>
      <p:sp>
        <p:nvSpPr>
          <p:cNvPr id="6" name="Marcador de contenido 5"/>
          <p:cNvSpPr>
            <a:spLocks noGrp="1"/>
          </p:cNvSpPr>
          <p:nvPr>
            <p:ph sz="quarter" idx="4"/>
          </p:nvPr>
        </p:nvSpPr>
        <p:spPr>
          <a:xfrm>
            <a:off x="4629150" y="1878806"/>
            <a:ext cx="3887391" cy="2763441"/>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7" name="Marcador de fecha 6"/>
          <p:cNvSpPr>
            <a:spLocks noGrp="1"/>
          </p:cNvSpPr>
          <p:nvPr>
            <p:ph type="dt" sz="half" idx="10"/>
          </p:nvPr>
        </p:nvSpPr>
        <p:spPr/>
        <p:txBody>
          <a:bodyPr/>
          <a:lstStyle/>
          <a:p>
            <a:fld id="{CB7EC5A0-CD80-44D7-8AB7-21CED25AC859}"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8" name="Marcador de pie de página 7"/>
          <p:cNvSpPr>
            <a:spLocks noGrp="1"/>
          </p:cNvSpPr>
          <p:nvPr>
            <p:ph type="ftr" sz="quarter" idx="11"/>
          </p:nvPr>
        </p:nvSpPr>
        <p:spPr/>
        <p:txBody>
          <a:bodyPr/>
          <a:lstStyle/>
          <a:p>
            <a:endParaRPr lang="es-VE" dirty="0">
              <a:solidFill>
                <a:srgbClr val="000000">
                  <a:tint val="75000"/>
                </a:srgbClr>
              </a:solidFill>
              <a:uFillTx/>
            </a:endParaRPr>
          </a:p>
        </p:txBody>
      </p:sp>
      <p:sp>
        <p:nvSpPr>
          <p:cNvPr id="9" name="Marcador de número de diapositiva 8"/>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fld id="{0AB4C646-EB18-4AE9-9C98-72E9FDB51408}"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4" name="Marcador de pie de página 3"/>
          <p:cNvSpPr>
            <a:spLocks noGrp="1"/>
          </p:cNvSpPr>
          <p:nvPr>
            <p:ph type="ftr" sz="quarter" idx="11"/>
          </p:nvPr>
        </p:nvSpPr>
        <p:spPr/>
        <p:txBody>
          <a:bodyPr/>
          <a:lstStyle/>
          <a:p>
            <a:endParaRPr lang="es-VE" dirty="0">
              <a:solidFill>
                <a:srgbClr val="000000">
                  <a:tint val="75000"/>
                </a:srgbClr>
              </a:solidFill>
              <a:uFillTx/>
            </a:endParaRPr>
          </a:p>
        </p:txBody>
      </p:sp>
      <p:sp>
        <p:nvSpPr>
          <p:cNvPr id="5" name="Marcador de número de diapositiva 4"/>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uFillTx/>
              </a:defRPr>
            </a:lvl1p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dirty="0">
              <a:solidFill>
                <a:srgbClr val="000000">
                  <a:tint val="75000"/>
                </a:srgbClr>
              </a:solidFill>
              <a:uFillTx/>
              <a:latin typeface="Palatino Linotype"/>
              <a:ea typeface="+mn-ea"/>
              <a:cs typeface="+mn-cs"/>
            </a:endParaRPr>
          </a:p>
        </p:txBody>
      </p:sp>
      <p:sp>
        <p:nvSpPr>
          <p:cNvPr id="5" name="Marcador de pie de página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uFillTx/>
              </a:defRPr>
            </a:lvl1pPr>
          </a:lstStyle>
          <a:p>
            <a:pPr>
              <a:buFontTx/>
              <a:buNone/>
            </a:pPr>
            <a:endParaRPr lang="es-VE" kern="1200" dirty="0">
              <a:solidFill>
                <a:srgbClr val="000000">
                  <a:tint val="75000"/>
                </a:srgbClr>
              </a:solidFill>
              <a:uFillTx/>
              <a:latin typeface="Palatino Linotype"/>
              <a:ea typeface="+mn-ea"/>
              <a:cs typeface="+mn-cs"/>
            </a:endParaRPr>
          </a:p>
        </p:txBody>
      </p:sp>
      <p:sp>
        <p:nvSpPr>
          <p:cNvPr id="6" name="Marcador de número de diapositiva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uFillTx/>
              </a:defRPr>
            </a:lvl1p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ftr="0" dt="0"/>
  <p:txStyles>
    <p:title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uFillTx/>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uFillTx/>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uFillTx/>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9pPr>
    </p:bodyStyle>
    <p:otherStyle>
      <a:defPPr>
        <a:defRPr lang="es-VE">
          <a:uFillTx/>
        </a:defRPr>
      </a:defPPr>
      <a:lvl1pPr marL="0" algn="l" defTabSz="685800" rtl="0" eaLnBrk="1" latinLnBrk="0" hangingPunct="1">
        <a:defRPr sz="1350" kern="1200">
          <a:solidFill>
            <a:schemeClr val="tx1"/>
          </a:solidFill>
          <a:uFillTx/>
          <a:latin typeface="+mn-lt"/>
          <a:ea typeface="+mn-ea"/>
          <a:cs typeface="+mn-cs"/>
        </a:defRPr>
      </a:lvl1pPr>
      <a:lvl2pPr marL="342900" algn="l" defTabSz="685800" rtl="0" eaLnBrk="1" latinLnBrk="0" hangingPunct="1">
        <a:defRPr sz="1350" kern="1200">
          <a:solidFill>
            <a:schemeClr val="tx1"/>
          </a:solidFill>
          <a:uFillTx/>
          <a:latin typeface="+mn-lt"/>
          <a:ea typeface="+mn-ea"/>
          <a:cs typeface="+mn-cs"/>
        </a:defRPr>
      </a:lvl2pPr>
      <a:lvl3pPr marL="685800" algn="l" defTabSz="685800" rtl="0" eaLnBrk="1" latinLnBrk="0" hangingPunct="1">
        <a:defRPr sz="1350" kern="1200">
          <a:solidFill>
            <a:schemeClr val="tx1"/>
          </a:solidFill>
          <a:uFillTx/>
          <a:latin typeface="+mn-lt"/>
          <a:ea typeface="+mn-ea"/>
          <a:cs typeface="+mn-cs"/>
        </a:defRPr>
      </a:lvl3pPr>
      <a:lvl4pPr marL="1028700" algn="l" defTabSz="685800" rtl="0" eaLnBrk="1" latinLnBrk="0" hangingPunct="1">
        <a:defRPr sz="1350" kern="1200">
          <a:solidFill>
            <a:schemeClr val="tx1"/>
          </a:solidFill>
          <a:uFillTx/>
          <a:latin typeface="+mn-lt"/>
          <a:ea typeface="+mn-ea"/>
          <a:cs typeface="+mn-cs"/>
        </a:defRPr>
      </a:lvl4pPr>
      <a:lvl5pPr marL="1371600" algn="l" defTabSz="685800" rtl="0" eaLnBrk="1" latinLnBrk="0" hangingPunct="1">
        <a:defRPr sz="1350" kern="1200">
          <a:solidFill>
            <a:schemeClr val="tx1"/>
          </a:solidFill>
          <a:uFillTx/>
          <a:latin typeface="+mn-lt"/>
          <a:ea typeface="+mn-ea"/>
          <a:cs typeface="+mn-cs"/>
        </a:defRPr>
      </a:lvl5pPr>
      <a:lvl6pPr marL="1714500" algn="l" defTabSz="685800" rtl="0" eaLnBrk="1" latinLnBrk="0" hangingPunct="1">
        <a:defRPr sz="1350" kern="1200">
          <a:solidFill>
            <a:schemeClr val="tx1"/>
          </a:solidFill>
          <a:uFillTx/>
          <a:latin typeface="+mn-lt"/>
          <a:ea typeface="+mn-ea"/>
          <a:cs typeface="+mn-cs"/>
        </a:defRPr>
      </a:lvl6pPr>
      <a:lvl7pPr marL="2057400" algn="l" defTabSz="685800" rtl="0" eaLnBrk="1" latinLnBrk="0" hangingPunct="1">
        <a:defRPr sz="1350" kern="1200">
          <a:solidFill>
            <a:schemeClr val="tx1"/>
          </a:solidFill>
          <a:uFillTx/>
          <a:latin typeface="+mn-lt"/>
          <a:ea typeface="+mn-ea"/>
          <a:cs typeface="+mn-cs"/>
        </a:defRPr>
      </a:lvl7pPr>
      <a:lvl8pPr marL="2400300" algn="l" defTabSz="685800" rtl="0" eaLnBrk="1" latinLnBrk="0" hangingPunct="1">
        <a:defRPr sz="1350" kern="1200">
          <a:solidFill>
            <a:schemeClr val="tx1"/>
          </a:solidFill>
          <a:uFillTx/>
          <a:latin typeface="+mn-lt"/>
          <a:ea typeface="+mn-ea"/>
          <a:cs typeface="+mn-cs"/>
        </a:defRPr>
      </a:lvl8pPr>
      <a:lvl9pPr marL="2743200" algn="l" defTabSz="685800" rtl="0" eaLnBrk="1" latinLnBrk="0" hangingPunct="1">
        <a:defRPr sz="1350" kern="1200">
          <a:solidFill>
            <a:schemeClr val="tx1"/>
          </a:solidFill>
          <a:uFillTx/>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97CE14-C675-44E3-8139-1794F2A2D119}"/>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7EFFC3-479A-497E-BDC9-8386459F2BE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014AB8-69DA-4020-907B-41F2DBCDB200}"/>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B6C9CD6-62B2-4C20-8D1B-CF5A2AD55013}" type="datetimeFigureOut">
              <a:rPr lang="en-US" smtClean="0"/>
              <a:t>1/2/2022</a:t>
            </a:fld>
            <a:endParaRPr lang="en-US"/>
          </a:p>
        </p:txBody>
      </p:sp>
      <p:sp>
        <p:nvSpPr>
          <p:cNvPr id="5" name="Footer Placeholder 4">
            <a:extLst>
              <a:ext uri="{FF2B5EF4-FFF2-40B4-BE49-F238E27FC236}">
                <a16:creationId xmlns:a16="http://schemas.microsoft.com/office/drawing/2014/main" id="{B5297DC7-4E75-4A7E-A700-F21CA2C9906C}"/>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53C42E-BDF8-420F-8CC3-028D9DCE3211}"/>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4B66630-EA67-4B92-8E74-E8F1A2A8F910}" type="slidenum">
              <a:rPr lang="en-US" smtClean="0"/>
              <a:t>‹#›</a:t>
            </a:fld>
            <a:endParaRPr lang="en-US"/>
          </a:p>
        </p:txBody>
      </p:sp>
    </p:spTree>
    <p:extLst>
      <p:ext uri="{BB962C8B-B14F-4D97-AF65-F5344CB8AC3E}">
        <p14:creationId xmlns:p14="http://schemas.microsoft.com/office/powerpoint/2010/main" val="352220838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15.gi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15.gif"/></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3"/>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3"/>
            <a:endParaRPr lang="en-US" sz="1350" kern="1200" dirty="0">
              <a:solidFill>
                <a:srgbClr val="FFFFFF"/>
              </a:solidFill>
              <a:uFillTx/>
            </a:endParaRPr>
          </a:p>
        </p:txBody>
      </p:sp>
      <p:sp>
        <p:nvSpPr>
          <p:cNvPr id="16" name="Elipse 15"/>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7" name="Imagen 16"/>
          <p:cNvPicPr>
            <a:picLocks noChangeAspect="1"/>
          </p:cNvPicPr>
          <p:nvPr/>
        </p:nvPicPr>
        <p:blipFill>
          <a:blip r:embed="rId4" cstate="print"/>
          <a:stretch>
            <a:fillRect/>
          </a:stretch>
        </p:blipFill>
        <p:spPr>
          <a:xfrm>
            <a:off x="4684624" y="2975212"/>
            <a:ext cx="1884509" cy="1882156"/>
          </a:xfrm>
          <a:prstGeom prst="rect">
            <a:avLst/>
          </a:prstGeom>
          <a:noFill/>
        </p:spPr>
      </p:pic>
      <p:sp>
        <p:nvSpPr>
          <p:cNvPr id="7" name="object 2">
            <a:extLst>
              <a:ext uri="{FF2B5EF4-FFF2-40B4-BE49-F238E27FC236}">
                <a16:creationId xmlns:a16="http://schemas.microsoft.com/office/drawing/2014/main" id="{D126F21E-307F-4E8C-ABD2-A99D6AB66DAB}"/>
              </a:ext>
            </a:extLst>
          </p:cNvPr>
          <p:cNvSpPr txBox="1">
            <a:spLocks/>
          </p:cNvSpPr>
          <p:nvPr/>
        </p:nvSpPr>
        <p:spPr>
          <a:xfrm>
            <a:off x="0" y="1171010"/>
            <a:ext cx="9144000" cy="1490793"/>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algn="ctr">
              <a:lnSpc>
                <a:spcPct val="100000"/>
              </a:lnSpc>
              <a:spcBef>
                <a:spcPts val="105"/>
              </a:spcBef>
              <a:buClrTx/>
            </a:pPr>
            <a:r>
              <a:rPr lang="en-US" sz="9600" b="1" dirty="0">
                <a:solidFill>
                  <a:schemeClr val="bg1"/>
                </a:solidFill>
                <a:latin typeface="Amatic SC" panose="00000500000000000000" pitchFamily="2" charset="-79"/>
                <a:cs typeface="Amatic SC" panose="00000500000000000000" pitchFamily="2" charset="-79"/>
              </a:rPr>
              <a:t>Optimizing data fetching</a:t>
            </a:r>
          </a:p>
        </p:txBody>
      </p:sp>
    </p:spTree>
    <p:extLst>
      <p:ext uri="{BB962C8B-B14F-4D97-AF65-F5344CB8AC3E}">
        <p14:creationId xmlns:p14="http://schemas.microsoft.com/office/powerpoint/2010/main" val="1156167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batch-loading function</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082254"/>
            <a:ext cx="7596822" cy="3459280"/>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const pgApiWrapper = async () =&gt;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return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usersInfo: async (userIds) =&gt;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const pgResp = await pgQuery(sqls.usersFromIds, { $1: userIds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return userIds.map((userId) =&gt;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pgResp.rows.find((row) =&gt; userId === row.id)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endPar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2" name="Picture 1">
            <a:extLst>
              <a:ext uri="{FF2B5EF4-FFF2-40B4-BE49-F238E27FC236}">
                <a16:creationId xmlns:a16="http://schemas.microsoft.com/office/drawing/2014/main" id="{553EA843-224D-4E03-9B8F-9928768D8231}"/>
              </a:ext>
            </a:extLst>
          </p:cNvPr>
          <p:cNvPicPr>
            <a:picLocks noChangeAspect="1"/>
          </p:cNvPicPr>
          <p:nvPr/>
        </p:nvPicPr>
        <p:blipFill>
          <a:blip r:embed="rId3"/>
          <a:stretch>
            <a:fillRect/>
          </a:stretch>
        </p:blipFill>
        <p:spPr>
          <a:xfrm>
            <a:off x="7156395" y="0"/>
            <a:ext cx="1704975" cy="1590675"/>
          </a:xfrm>
          <a:prstGeom prst="rect">
            <a:avLst/>
          </a:prstGeom>
        </p:spPr>
      </p:pic>
    </p:spTree>
    <p:extLst>
      <p:ext uri="{BB962C8B-B14F-4D97-AF65-F5344CB8AC3E}">
        <p14:creationId xmlns:p14="http://schemas.microsoft.com/office/powerpoint/2010/main" val="276350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88776"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Defining and using a DataLoader instance</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3" name="Picture 2">
            <a:extLst>
              <a:ext uri="{FF2B5EF4-FFF2-40B4-BE49-F238E27FC236}">
                <a16:creationId xmlns:a16="http://schemas.microsoft.com/office/drawing/2014/main" id="{903A8965-FD1E-453C-B49E-842C24971176}"/>
              </a:ext>
            </a:extLst>
          </p:cNvPr>
          <p:cNvPicPr>
            <a:picLocks noChangeAspect="1"/>
          </p:cNvPicPr>
          <p:nvPr/>
        </p:nvPicPr>
        <p:blipFill>
          <a:blip r:embed="rId3"/>
          <a:stretch>
            <a:fillRect/>
          </a:stretch>
        </p:blipFill>
        <p:spPr>
          <a:xfrm>
            <a:off x="1404937" y="928697"/>
            <a:ext cx="6334125" cy="3533775"/>
          </a:xfrm>
          <a:prstGeom prst="rect">
            <a:avLst/>
          </a:prstGeom>
        </p:spPr>
      </p:pic>
    </p:spTree>
    <p:extLst>
      <p:ext uri="{BB962C8B-B14F-4D97-AF65-F5344CB8AC3E}">
        <p14:creationId xmlns:p14="http://schemas.microsoft.com/office/powerpoint/2010/main" val="4224772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4498513" y="3530897"/>
            <a:ext cx="4424083"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Defining and using a </a:t>
            </a:r>
            <a:r>
              <a:rPr kumimoji="0" lang="en-US" sz="4400" b="1" i="0" u="none" strike="noStrike" kern="0" cap="none" spc="0" normalizeH="0" baseline="0" noProof="0" dirty="0" err="1">
                <a:ln>
                  <a:noFill/>
                </a:ln>
                <a:solidFill>
                  <a:srgbClr val="ED7D31"/>
                </a:solidFill>
                <a:effectLst/>
                <a:uLnTx/>
                <a:uFillTx/>
                <a:latin typeface="Amatic SC" panose="020B0604020202020204" pitchFamily="2" charset="-79"/>
                <a:ea typeface="+mn-ea"/>
                <a:cs typeface="Amatic SC" panose="020B0604020202020204" pitchFamily="2" charset="-79"/>
                <a:sym typeface="Arial"/>
              </a:rPr>
              <a:t>DataLoader</a:t>
            </a: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 instance</a:t>
            </a:r>
          </a:p>
        </p:txBody>
      </p:sp>
      <p:sp>
        <p:nvSpPr>
          <p:cNvPr id="4" name="object 2">
            <a:extLst>
              <a:ext uri="{FF2B5EF4-FFF2-40B4-BE49-F238E27FC236}">
                <a16:creationId xmlns:a16="http://schemas.microsoft.com/office/drawing/2014/main" id="{59C6EB5B-81CF-43FA-BC18-BF25A7F8CDD9}"/>
              </a:ext>
            </a:extLst>
          </p:cNvPr>
          <p:cNvSpPr txBox="1"/>
          <p:nvPr/>
        </p:nvSpPr>
        <p:spPr>
          <a:xfrm>
            <a:off x="525200" y="139142"/>
            <a:ext cx="7596822" cy="4321055"/>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const Task = new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GraphQLObjectType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name: 'Task',</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fields: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author: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type: new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GraphQLNonNull</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(User),</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resolve: (source,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args</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loaders }) =&gt;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loaders.users.load</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source.userId</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1323748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88776"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here is the Approach type.</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3" name="Picture 2">
            <a:extLst>
              <a:ext uri="{FF2B5EF4-FFF2-40B4-BE49-F238E27FC236}">
                <a16:creationId xmlns:a16="http://schemas.microsoft.com/office/drawing/2014/main" id="{33EC1530-97FC-4FE1-91CA-C71F54D89343}"/>
              </a:ext>
            </a:extLst>
          </p:cNvPr>
          <p:cNvPicPr>
            <a:picLocks noChangeAspect="1"/>
          </p:cNvPicPr>
          <p:nvPr/>
        </p:nvPicPr>
        <p:blipFill>
          <a:blip r:embed="rId3"/>
          <a:stretch>
            <a:fillRect/>
          </a:stretch>
        </p:blipFill>
        <p:spPr>
          <a:xfrm>
            <a:off x="1438835" y="928697"/>
            <a:ext cx="6469716" cy="3707365"/>
          </a:xfrm>
          <a:prstGeom prst="rect">
            <a:avLst/>
          </a:prstGeom>
        </p:spPr>
      </p:pic>
      <p:pic>
        <p:nvPicPr>
          <p:cNvPr id="2" name="Picture 1">
            <a:extLst>
              <a:ext uri="{FF2B5EF4-FFF2-40B4-BE49-F238E27FC236}">
                <a16:creationId xmlns:a16="http://schemas.microsoft.com/office/drawing/2014/main" id="{B5024F8C-BD33-4B3B-B485-28765B4854FD}"/>
              </a:ext>
            </a:extLst>
          </p:cNvPr>
          <p:cNvPicPr>
            <a:picLocks noChangeAspect="1"/>
          </p:cNvPicPr>
          <p:nvPr/>
        </p:nvPicPr>
        <p:blipFill>
          <a:blip r:embed="rId4"/>
          <a:stretch>
            <a:fillRect/>
          </a:stretch>
        </p:blipFill>
        <p:spPr>
          <a:xfrm>
            <a:off x="6471677" y="134335"/>
            <a:ext cx="2466975" cy="1847850"/>
          </a:xfrm>
          <a:prstGeom prst="rect">
            <a:avLst/>
          </a:prstGeom>
        </p:spPr>
      </p:pic>
    </p:spTree>
    <p:extLst>
      <p:ext uri="{BB962C8B-B14F-4D97-AF65-F5344CB8AC3E}">
        <p14:creationId xmlns:p14="http://schemas.microsoft.com/office/powerpoint/2010/main" val="1939438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88776"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Defining and using a DataLoader instance</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1195209"/>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If we try the same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query now while tailing the logs of PostgreSQL, we will see something like the following excerpt from my PostgreSQL logs: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LOG:  statement: SELECT ... FROM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azdev.tasks</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WHERE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LOG:  execute &lt;unnamed&gt;: SELECT ... FROM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azdev.users</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WHERE id = ANY ($1)</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DETAIL:  parameters: $1 = '{1}'</a:t>
            </a:r>
          </a:p>
        </p:txBody>
      </p:sp>
    </p:spTree>
    <p:extLst>
      <p:ext uri="{BB962C8B-B14F-4D97-AF65-F5344CB8AC3E}">
        <p14:creationId xmlns:p14="http://schemas.microsoft.com/office/powerpoint/2010/main" val="2973460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88776"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loader for the approachList field</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3" name="Picture 2">
            <a:extLst>
              <a:ext uri="{FF2B5EF4-FFF2-40B4-BE49-F238E27FC236}">
                <a16:creationId xmlns:a16="http://schemas.microsoft.com/office/drawing/2014/main" id="{B72EFBE1-3DFA-4BF4-9814-80327839749E}"/>
              </a:ext>
            </a:extLst>
          </p:cNvPr>
          <p:cNvPicPr>
            <a:picLocks noChangeAspect="1"/>
          </p:cNvPicPr>
          <p:nvPr/>
        </p:nvPicPr>
        <p:blipFill>
          <a:blip r:embed="rId3"/>
          <a:stretch>
            <a:fillRect/>
          </a:stretch>
        </p:blipFill>
        <p:spPr>
          <a:xfrm>
            <a:off x="1040123" y="1081005"/>
            <a:ext cx="7063753" cy="3461778"/>
          </a:xfrm>
          <a:prstGeom prst="rect">
            <a:avLst/>
          </a:prstGeom>
        </p:spPr>
      </p:pic>
    </p:spTree>
    <p:extLst>
      <p:ext uri="{BB962C8B-B14F-4D97-AF65-F5344CB8AC3E}">
        <p14:creationId xmlns:p14="http://schemas.microsoft.com/office/powerpoint/2010/main" val="16612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88776"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loader for the approachList field</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728585"/>
            <a:ext cx="7596822" cy="2166619"/>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const loaders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users: new DataLoader((userIds) =&gt; pgApi.usersInfo(userIds)),</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approachLists: new DataLoader((taskIds) =&gt;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pgApi.approachLists(taskIds),</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2" name="Picture 1">
            <a:extLst>
              <a:ext uri="{FF2B5EF4-FFF2-40B4-BE49-F238E27FC236}">
                <a16:creationId xmlns:a16="http://schemas.microsoft.com/office/drawing/2014/main" id="{E76B782F-EA36-43B3-BED5-5A2D139E2B97}"/>
              </a:ext>
            </a:extLst>
          </p:cNvPr>
          <p:cNvPicPr>
            <a:picLocks noChangeAspect="1"/>
          </p:cNvPicPr>
          <p:nvPr/>
        </p:nvPicPr>
        <p:blipFill>
          <a:blip r:embed="rId3"/>
          <a:stretch>
            <a:fillRect/>
          </a:stretch>
        </p:blipFill>
        <p:spPr>
          <a:xfrm>
            <a:off x="6986016" y="3219422"/>
            <a:ext cx="1804408" cy="1351564"/>
          </a:xfrm>
          <a:prstGeom prst="rect">
            <a:avLst/>
          </a:prstGeom>
        </p:spPr>
      </p:pic>
    </p:spTree>
    <p:extLst>
      <p:ext uri="{BB962C8B-B14F-4D97-AF65-F5344CB8AC3E}">
        <p14:creationId xmlns:p14="http://schemas.microsoft.com/office/powerpoint/2010/main" val="3838821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88776"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loader for the approachList field</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3" name="Picture 2">
            <a:extLst>
              <a:ext uri="{FF2B5EF4-FFF2-40B4-BE49-F238E27FC236}">
                <a16:creationId xmlns:a16="http://schemas.microsoft.com/office/drawing/2014/main" id="{D9A10AD6-62BC-4500-9669-7C19065895B2}"/>
              </a:ext>
            </a:extLst>
          </p:cNvPr>
          <p:cNvPicPr>
            <a:picLocks noChangeAspect="1"/>
          </p:cNvPicPr>
          <p:nvPr/>
        </p:nvPicPr>
        <p:blipFill>
          <a:blip r:embed="rId3"/>
          <a:stretch>
            <a:fillRect/>
          </a:stretch>
        </p:blipFill>
        <p:spPr>
          <a:xfrm>
            <a:off x="1245534" y="1013007"/>
            <a:ext cx="6652932" cy="3597774"/>
          </a:xfrm>
          <a:prstGeom prst="rect">
            <a:avLst/>
          </a:prstGeom>
        </p:spPr>
      </p:pic>
      <p:pic>
        <p:nvPicPr>
          <p:cNvPr id="6" name="Picture 5">
            <a:extLst>
              <a:ext uri="{FF2B5EF4-FFF2-40B4-BE49-F238E27FC236}">
                <a16:creationId xmlns:a16="http://schemas.microsoft.com/office/drawing/2014/main" id="{3BD27406-E957-4026-880C-A2C892A17BE1}"/>
              </a:ext>
            </a:extLst>
          </p:cNvPr>
          <p:cNvPicPr>
            <a:picLocks noChangeAspect="1"/>
          </p:cNvPicPr>
          <p:nvPr/>
        </p:nvPicPr>
        <p:blipFill>
          <a:blip r:embed="rId4"/>
          <a:stretch>
            <a:fillRect/>
          </a:stretch>
        </p:blipFill>
        <p:spPr>
          <a:xfrm>
            <a:off x="6959678" y="230865"/>
            <a:ext cx="1877575" cy="1877575"/>
          </a:xfrm>
          <a:prstGeom prst="rect">
            <a:avLst/>
          </a:prstGeom>
        </p:spPr>
      </p:pic>
    </p:spTree>
    <p:extLst>
      <p:ext uri="{BB962C8B-B14F-4D97-AF65-F5344CB8AC3E}">
        <p14:creationId xmlns:p14="http://schemas.microsoft.com/office/powerpoint/2010/main" val="399714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88776"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loader for the approachList field</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638962"/>
            <a:ext cx="8047682" cy="2782172"/>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LOG:  statement: SELECT ... FROM azdev.tasks WHERE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LOG:  execute &lt;unnamed&gt;: SELECT ... FROM azdev.users WHERE id = ANY ($1)</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DETAIL:  parameters: $1 = '{1}'</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LOG:  execute &lt;unnamed&gt;: SELECT ... FROM azdev.approaches WHERE task_id = ANY</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($1)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DETAIL:  parameters: $1 = '{1,2,3,4,6}'</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821413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665470" y="1779683"/>
            <a:ext cx="411124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loader for the </a:t>
            </a:r>
            <a:r>
              <a:rPr kumimoji="0" lang="en-US" sz="4400" b="1" i="0" u="none" strike="noStrike" kern="0" cap="none" spc="0" normalizeH="0" baseline="0" noProof="0" dirty="0" err="1">
                <a:ln>
                  <a:noFill/>
                </a:ln>
                <a:solidFill>
                  <a:srgbClr val="ED7D31"/>
                </a:solidFill>
                <a:effectLst/>
                <a:uLnTx/>
                <a:uFillTx/>
                <a:latin typeface="Amatic SC" panose="020B0604020202020204" pitchFamily="2" charset="-79"/>
                <a:ea typeface="+mn-ea"/>
                <a:cs typeface="Amatic SC" panose="020B0604020202020204" pitchFamily="2" charset="-79"/>
                <a:sym typeface="Arial"/>
              </a:rPr>
              <a:t>approachList</a:t>
            </a: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 field</a:t>
            </a:r>
          </a:p>
        </p:txBody>
      </p:sp>
      <p:pic>
        <p:nvPicPr>
          <p:cNvPr id="3" name="Picture 2">
            <a:extLst>
              <a:ext uri="{FF2B5EF4-FFF2-40B4-BE49-F238E27FC236}">
                <a16:creationId xmlns:a16="http://schemas.microsoft.com/office/drawing/2014/main" id="{D6D352F2-19A4-419F-8007-4D98709DC072}"/>
              </a:ext>
            </a:extLst>
          </p:cNvPr>
          <p:cNvPicPr>
            <a:picLocks noChangeAspect="1"/>
          </p:cNvPicPr>
          <p:nvPr/>
        </p:nvPicPr>
        <p:blipFill>
          <a:blip r:embed="rId3"/>
          <a:stretch>
            <a:fillRect/>
          </a:stretch>
        </p:blipFill>
        <p:spPr>
          <a:xfrm>
            <a:off x="5387905" y="0"/>
            <a:ext cx="3399314" cy="4695092"/>
          </a:xfrm>
          <a:prstGeom prst="rect">
            <a:avLst/>
          </a:prstGeom>
        </p:spPr>
      </p:pic>
    </p:spTree>
    <p:extLst>
      <p:ext uri="{BB962C8B-B14F-4D97-AF65-F5344CB8AC3E}">
        <p14:creationId xmlns:p14="http://schemas.microsoft.com/office/powerpoint/2010/main" val="2282481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a:xfrm>
            <a:off x="4102770" y="4673583"/>
            <a:ext cx="697832" cy="305334"/>
          </a:xfrm>
        </p:spPr>
        <p:txBody>
          <a:bodyPr/>
          <a:lstStyle/>
          <a:p>
            <a:pPr marL="11207" defTabSz="685800">
              <a:buClrTx/>
            </a:pPr>
            <a:r>
              <a:rPr lang="en-US" kern="1200" spc="-9" dirty="0">
                <a:solidFill>
                  <a:prstClr val="white"/>
                </a:solidFill>
                <a:latin typeface="Calibri" panose="020F0502020204030204"/>
                <a:ea typeface="+mn-ea"/>
                <a:cs typeface="+mn-cs"/>
              </a:rPr>
              <a:t>1</a:t>
            </a:r>
            <a:r>
              <a:rPr lang="en-US" kern="1200" spc="-18" dirty="0">
                <a:solidFill>
                  <a:prstClr val="white"/>
                </a:solidFill>
                <a:latin typeface="Calibri" panose="020F0502020204030204"/>
                <a:ea typeface="+mn-ea"/>
                <a:cs typeface="+mn-cs"/>
              </a:rPr>
              <a:t>-</a:t>
            </a:r>
            <a:fld id="{81D60167-4931-47E6-BA6A-407CBD079E47}" type="slidenum">
              <a:rPr kern="1200">
                <a:solidFill>
                  <a:prstClr val="white"/>
                </a:solidFill>
                <a:latin typeface="Calibri Light"/>
                <a:ea typeface="+mn-ea"/>
                <a:cs typeface="Calibri Light"/>
              </a:rPr>
              <a:pPr marL="11207" defTabSz="685800">
                <a:buClrTx/>
              </a:pPr>
              <a:t>2</a:t>
            </a:fld>
            <a:endParaRPr kern="1200" dirty="0">
              <a:solidFill>
                <a:prstClr val="white"/>
              </a:solidFill>
              <a:latin typeface="Calibri Light"/>
              <a:ea typeface="+mn-ea"/>
              <a:cs typeface="Calibri Light"/>
            </a:endParaRPr>
          </a:p>
        </p:txBody>
      </p:sp>
      <p:sp>
        <p:nvSpPr>
          <p:cNvPr id="2" name="Oval 1">
            <a:extLst>
              <a:ext uri="{FF2B5EF4-FFF2-40B4-BE49-F238E27FC236}">
                <a16:creationId xmlns:a16="http://schemas.microsoft.com/office/drawing/2014/main" id="{EF878CA0-85E9-4384-AFF5-246853473F53}"/>
              </a:ext>
            </a:extLst>
          </p:cNvPr>
          <p:cNvSpPr/>
          <p:nvPr/>
        </p:nvSpPr>
        <p:spPr>
          <a:xfrm>
            <a:off x="-457199" y="-493294"/>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0" name="Oval 9">
            <a:extLst>
              <a:ext uri="{FF2B5EF4-FFF2-40B4-BE49-F238E27FC236}">
                <a16:creationId xmlns:a16="http://schemas.microsoft.com/office/drawing/2014/main" id="{406F8AF9-C9DA-4D7D-A6D1-FB16D9A95E55}"/>
              </a:ext>
            </a:extLst>
          </p:cNvPr>
          <p:cNvSpPr/>
          <p:nvPr/>
        </p:nvSpPr>
        <p:spPr>
          <a:xfrm>
            <a:off x="-348916" y="-385010"/>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1" name="Oval 10">
            <a:extLst>
              <a:ext uri="{FF2B5EF4-FFF2-40B4-BE49-F238E27FC236}">
                <a16:creationId xmlns:a16="http://schemas.microsoft.com/office/drawing/2014/main" id="{5462B1D0-57DB-4F31-B2DA-27C4438BA974}"/>
              </a:ext>
            </a:extLst>
          </p:cNvPr>
          <p:cNvSpPr/>
          <p:nvPr/>
        </p:nvSpPr>
        <p:spPr>
          <a:xfrm>
            <a:off x="-272717" y="-308812"/>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2" name="Oval 11">
            <a:extLst>
              <a:ext uri="{FF2B5EF4-FFF2-40B4-BE49-F238E27FC236}">
                <a16:creationId xmlns:a16="http://schemas.microsoft.com/office/drawing/2014/main" id="{54AF622D-9C86-4357-8040-D8FCDC1D7413}"/>
              </a:ext>
            </a:extLst>
          </p:cNvPr>
          <p:cNvSpPr/>
          <p:nvPr/>
        </p:nvSpPr>
        <p:spPr>
          <a:xfrm>
            <a:off x="-204536" y="-21256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3" name="Oval 12">
            <a:extLst>
              <a:ext uri="{FF2B5EF4-FFF2-40B4-BE49-F238E27FC236}">
                <a16:creationId xmlns:a16="http://schemas.microsoft.com/office/drawing/2014/main" id="{01D0EE25-EF99-43F4-875E-C4DF1BCB2AB7}"/>
              </a:ext>
            </a:extLst>
          </p:cNvPr>
          <p:cNvSpPr/>
          <p:nvPr/>
        </p:nvSpPr>
        <p:spPr>
          <a:xfrm>
            <a:off x="-98253" y="-109285"/>
            <a:ext cx="600570" cy="600570"/>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685800" lvl="2" algn="ctr" defTabSz="685800">
              <a:buClrTx/>
            </a:pPr>
            <a:endParaRPr lang="en-US" sz="1800" b="1" kern="1200" dirty="0">
              <a:solidFill>
                <a:prstClr val="white"/>
              </a:solidFill>
              <a:effectLst>
                <a:outerShdw blurRad="38100" dist="38100" dir="2700000" algn="tl">
                  <a:srgbClr val="000000">
                    <a:alpha val="43137"/>
                  </a:srgbClr>
                </a:outerShdw>
              </a:effectLst>
              <a:latin typeface="Calibri" panose="020F0502020204030204"/>
            </a:endParaRPr>
          </a:p>
        </p:txBody>
      </p:sp>
      <p:sp>
        <p:nvSpPr>
          <p:cNvPr id="15" name="Oval 14">
            <a:extLst>
              <a:ext uri="{FF2B5EF4-FFF2-40B4-BE49-F238E27FC236}">
                <a16:creationId xmlns:a16="http://schemas.microsoft.com/office/drawing/2014/main" id="{166FFF16-654B-4818-9B77-2AE1DF63D9B0}"/>
              </a:ext>
            </a:extLst>
          </p:cNvPr>
          <p:cNvSpPr/>
          <p:nvPr/>
        </p:nvSpPr>
        <p:spPr>
          <a:xfrm>
            <a:off x="8337886" y="4318558"/>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6" name="Oval 15">
            <a:extLst>
              <a:ext uri="{FF2B5EF4-FFF2-40B4-BE49-F238E27FC236}">
                <a16:creationId xmlns:a16="http://schemas.microsoft.com/office/drawing/2014/main" id="{3911B69A-CFF1-4042-BB12-6D9AE80F987A}"/>
              </a:ext>
            </a:extLst>
          </p:cNvPr>
          <p:cNvSpPr/>
          <p:nvPr/>
        </p:nvSpPr>
        <p:spPr>
          <a:xfrm>
            <a:off x="8446169" y="4426841"/>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7" name="Oval 16">
            <a:extLst>
              <a:ext uri="{FF2B5EF4-FFF2-40B4-BE49-F238E27FC236}">
                <a16:creationId xmlns:a16="http://schemas.microsoft.com/office/drawing/2014/main" id="{6159D28D-4E93-4E67-962B-CA980F2DBAE7}"/>
              </a:ext>
            </a:extLst>
          </p:cNvPr>
          <p:cNvSpPr/>
          <p:nvPr/>
        </p:nvSpPr>
        <p:spPr>
          <a:xfrm>
            <a:off x="8522369" y="4503041"/>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8" name="Oval 17">
            <a:extLst>
              <a:ext uri="{FF2B5EF4-FFF2-40B4-BE49-F238E27FC236}">
                <a16:creationId xmlns:a16="http://schemas.microsoft.com/office/drawing/2014/main" id="{272D58D7-D230-4B42-9AB5-ED8BBE194C5A}"/>
              </a:ext>
            </a:extLst>
          </p:cNvPr>
          <p:cNvSpPr/>
          <p:nvPr/>
        </p:nvSpPr>
        <p:spPr>
          <a:xfrm>
            <a:off x="8590550" y="459929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9" name="Oval 18">
            <a:extLst>
              <a:ext uri="{FF2B5EF4-FFF2-40B4-BE49-F238E27FC236}">
                <a16:creationId xmlns:a16="http://schemas.microsoft.com/office/drawing/2014/main" id="{1D50D032-0DF1-43F4-988E-6CD44E1D9BFE}"/>
              </a:ext>
            </a:extLst>
          </p:cNvPr>
          <p:cNvSpPr/>
          <p:nvPr/>
        </p:nvSpPr>
        <p:spPr>
          <a:xfrm>
            <a:off x="8696832" y="4702567"/>
            <a:ext cx="600570" cy="600570"/>
          </a:xfrm>
          <a:prstGeom prst="ellipse">
            <a:avLst/>
          </a:prstGeom>
          <a:solidFill>
            <a:srgbClr val="ED7D31"/>
          </a:solid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id="{97DA4C03-4ABE-4B8F-BE55-1F8B920E0742}"/>
              </a:ext>
            </a:extLst>
          </p:cNvPr>
          <p:cNvSpPr/>
          <p:nvPr/>
        </p:nvSpPr>
        <p:spPr>
          <a:xfrm>
            <a:off x="3847103" y="1048256"/>
            <a:ext cx="4743447" cy="3046988"/>
          </a:xfrm>
          <a:prstGeom prst="rect">
            <a:avLst/>
          </a:prstGeom>
        </p:spPr>
        <p:txBody>
          <a:bodyPr wrap="square">
            <a:spAutoFit/>
          </a:bodyPr>
          <a:lstStyle/>
          <a:p>
            <a:pPr marL="457200" indent="-457200" defTabSz="685800">
              <a:buClrTx/>
              <a:buFont typeface="Arial" panose="020B0604020202020204" pitchFamily="34" charset="0"/>
              <a:buChar char="•"/>
            </a:pPr>
            <a:r>
              <a:rPr lang="en-US" sz="2400" b="1" kern="1200" dirty="0">
                <a:solidFill>
                  <a:prstClr val="black"/>
                </a:solidFill>
                <a:latin typeface="Source Code Pro" panose="020B0509030403020204" pitchFamily="49" charset="0"/>
                <a:ea typeface="Source Code Pro" panose="020B0509030403020204" pitchFamily="49" charset="0"/>
                <a:cs typeface="+mn-cs"/>
              </a:rPr>
              <a:t>Caching and batching</a:t>
            </a:r>
          </a:p>
          <a:p>
            <a:pPr marL="457200" indent="-457200" defTabSz="685800">
              <a:buClrTx/>
              <a:buFont typeface="Arial" panose="020B0604020202020204" pitchFamily="34" charset="0"/>
              <a:buChar char="•"/>
            </a:pPr>
            <a:r>
              <a:rPr lang="en-US" sz="2400" kern="1200" dirty="0">
                <a:solidFill>
                  <a:prstClr val="black"/>
                </a:solidFill>
                <a:latin typeface="Source Code Pro" panose="020B0509030403020204" pitchFamily="49" charset="0"/>
                <a:ea typeface="Source Code Pro" panose="020B0509030403020204" pitchFamily="49" charset="0"/>
                <a:cs typeface="+mn-cs"/>
              </a:rPr>
              <a:t>Single resource fields</a:t>
            </a:r>
          </a:p>
          <a:p>
            <a:pPr marL="457200" indent="-457200" defTabSz="685800">
              <a:buClrTx/>
              <a:buFont typeface="Arial" panose="020B0604020202020204" pitchFamily="34" charset="0"/>
              <a:buChar char="•"/>
            </a:pPr>
            <a:r>
              <a:rPr lang="en-US" sz="2400" kern="1200" dirty="0">
                <a:solidFill>
                  <a:prstClr val="black"/>
                </a:solidFill>
                <a:latin typeface="Source Code Pro" panose="020B0509030403020204" pitchFamily="49" charset="0"/>
                <a:ea typeface="Source Code Pro" panose="020B0509030403020204" pitchFamily="49" charset="0"/>
                <a:cs typeface="+mn-cs"/>
              </a:rPr>
              <a:t>Circular dependencies in </a:t>
            </a:r>
            <a:r>
              <a:rPr lang="en-US" sz="2400" kern="1200" dirty="0" err="1">
                <a:solidFill>
                  <a:prstClr val="black"/>
                </a:solidFill>
                <a:latin typeface="Source Code Pro" panose="020B0509030403020204" pitchFamily="49" charset="0"/>
                <a:ea typeface="Source Code Pro" panose="020B0509030403020204" pitchFamily="49" charset="0"/>
                <a:cs typeface="+mn-cs"/>
              </a:rPr>
              <a:t>GraphQL</a:t>
            </a:r>
            <a:r>
              <a:rPr lang="en-US" sz="2400" kern="1200" dirty="0">
                <a:solidFill>
                  <a:prstClr val="black"/>
                </a:solidFill>
                <a:latin typeface="Source Code Pro" panose="020B0509030403020204" pitchFamily="49" charset="0"/>
                <a:ea typeface="Source Code Pro" panose="020B0509030403020204" pitchFamily="49" charset="0"/>
                <a:cs typeface="+mn-cs"/>
              </a:rPr>
              <a:t> types</a:t>
            </a:r>
          </a:p>
          <a:p>
            <a:pPr marL="457200" indent="-457200" defTabSz="685800">
              <a:buClrTx/>
              <a:buFont typeface="Arial" panose="020B0604020202020204" pitchFamily="34" charset="0"/>
              <a:buChar char="•"/>
            </a:pPr>
            <a:r>
              <a:rPr lang="en-US" sz="2400" kern="1200" dirty="0">
                <a:solidFill>
                  <a:prstClr val="black"/>
                </a:solidFill>
                <a:latin typeface="Source Code Pro" panose="020B0509030403020204" pitchFamily="49" charset="0"/>
                <a:ea typeface="Source Code Pro" panose="020B0509030403020204" pitchFamily="49" charset="0"/>
                <a:cs typeface="+mn-cs"/>
              </a:rPr>
              <a:t>Using </a:t>
            </a:r>
            <a:r>
              <a:rPr lang="en-US" sz="2400" kern="1200" dirty="0" err="1">
                <a:solidFill>
                  <a:prstClr val="black"/>
                </a:solidFill>
                <a:latin typeface="Source Code Pro" panose="020B0509030403020204" pitchFamily="49" charset="0"/>
                <a:ea typeface="Source Code Pro" panose="020B0509030403020204" pitchFamily="49" charset="0"/>
                <a:cs typeface="+mn-cs"/>
              </a:rPr>
              <a:t>DataLoader</a:t>
            </a:r>
            <a:r>
              <a:rPr lang="en-US" sz="2400" kern="1200" dirty="0">
                <a:solidFill>
                  <a:prstClr val="black"/>
                </a:solidFill>
                <a:latin typeface="Source Code Pro" panose="020B0509030403020204" pitchFamily="49" charset="0"/>
                <a:ea typeface="Source Code Pro" panose="020B0509030403020204" pitchFamily="49" charset="0"/>
                <a:cs typeface="+mn-cs"/>
              </a:rPr>
              <a:t> with custom IDs for caching</a:t>
            </a:r>
          </a:p>
          <a:p>
            <a:pPr marL="457200" indent="-457200" defTabSz="685800">
              <a:buClrTx/>
              <a:buFont typeface="Arial" panose="020B0604020202020204" pitchFamily="34" charset="0"/>
              <a:buChar char="•"/>
            </a:pPr>
            <a:r>
              <a:rPr lang="en-US" sz="2400" kern="1200" dirty="0">
                <a:solidFill>
                  <a:prstClr val="black"/>
                </a:solidFill>
                <a:latin typeface="Source Code Pro" panose="020B0509030403020204" pitchFamily="49" charset="0"/>
                <a:ea typeface="Source Code Pro" panose="020B0509030403020204" pitchFamily="49" charset="0"/>
                <a:cs typeface="+mn-cs"/>
              </a:rPr>
              <a:t>Using </a:t>
            </a:r>
            <a:r>
              <a:rPr lang="en-US" sz="2400" kern="1200" dirty="0" err="1">
                <a:solidFill>
                  <a:prstClr val="black"/>
                </a:solidFill>
                <a:latin typeface="Source Code Pro" panose="020B0509030403020204" pitchFamily="49" charset="0"/>
                <a:ea typeface="Source Code Pro" panose="020B0509030403020204" pitchFamily="49" charset="0"/>
                <a:cs typeface="+mn-cs"/>
              </a:rPr>
              <a:t>DataLoader</a:t>
            </a:r>
            <a:r>
              <a:rPr lang="en-US" sz="2400" kern="1200" dirty="0">
                <a:solidFill>
                  <a:prstClr val="black"/>
                </a:solidFill>
                <a:latin typeface="Source Code Pro" panose="020B0509030403020204" pitchFamily="49" charset="0"/>
                <a:ea typeface="Source Code Pro" panose="020B0509030403020204" pitchFamily="49" charset="0"/>
                <a:cs typeface="+mn-cs"/>
              </a:rPr>
              <a:t> with MongoDB</a:t>
            </a:r>
          </a:p>
        </p:txBody>
      </p:sp>
      <p:sp>
        <p:nvSpPr>
          <p:cNvPr id="20" name="Rectangle 19">
            <a:extLst>
              <a:ext uri="{FF2B5EF4-FFF2-40B4-BE49-F238E27FC236}">
                <a16:creationId xmlns:a16="http://schemas.microsoft.com/office/drawing/2014/main" id="{EB5DA4E8-E26B-4E49-9C6B-AAB5916AF78B}"/>
              </a:ext>
            </a:extLst>
          </p:cNvPr>
          <p:cNvSpPr/>
          <p:nvPr/>
        </p:nvSpPr>
        <p:spPr>
          <a:xfrm>
            <a:off x="741946" y="1606557"/>
            <a:ext cx="2487029" cy="1569660"/>
          </a:xfrm>
          <a:prstGeom prst="rect">
            <a:avLst/>
          </a:prstGeom>
        </p:spPr>
        <p:txBody>
          <a:bodyPr wrap="square">
            <a:spAutoFit/>
          </a:bodyPr>
          <a:lstStyle/>
          <a:p>
            <a:pPr algn="ctr" defTabSz="685800">
              <a:buClrTx/>
            </a:pPr>
            <a:r>
              <a:rPr lang="en-US" sz="4800" b="1" kern="1200" dirty="0">
                <a:solidFill>
                  <a:srgbClr val="ED7D31"/>
                </a:solidFill>
                <a:latin typeface="Amatic SC" panose="00000500000000000000" pitchFamily="2" charset="-79"/>
                <a:ea typeface="+mn-ea"/>
                <a:cs typeface="Amatic SC" panose="00000500000000000000" pitchFamily="2" charset="-79"/>
              </a:rPr>
              <a:t>Table of Contents</a:t>
            </a:r>
          </a:p>
        </p:txBody>
      </p:sp>
    </p:spTree>
    <p:extLst>
      <p:ext uri="{BB962C8B-B14F-4D97-AF65-F5344CB8AC3E}">
        <p14:creationId xmlns:p14="http://schemas.microsoft.com/office/powerpoint/2010/main" val="32316789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a:xfrm>
            <a:off x="4102770" y="4673583"/>
            <a:ext cx="697832" cy="305334"/>
          </a:xfrm>
        </p:spPr>
        <p:txBody>
          <a:bodyPr/>
          <a:lstStyle/>
          <a:p>
            <a:pPr marL="11207" defTabSz="685800">
              <a:buClrTx/>
            </a:pPr>
            <a:r>
              <a:rPr lang="en-US" kern="1200" spc="-9" dirty="0">
                <a:solidFill>
                  <a:prstClr val="white"/>
                </a:solidFill>
                <a:latin typeface="Calibri" panose="020F0502020204030204"/>
                <a:ea typeface="+mn-ea"/>
                <a:cs typeface="+mn-cs"/>
              </a:rPr>
              <a:t>1</a:t>
            </a:r>
            <a:r>
              <a:rPr lang="en-US" kern="1200" spc="-18" dirty="0">
                <a:solidFill>
                  <a:prstClr val="white"/>
                </a:solidFill>
                <a:latin typeface="Calibri" panose="020F0502020204030204"/>
                <a:ea typeface="+mn-ea"/>
                <a:cs typeface="+mn-cs"/>
              </a:rPr>
              <a:t>-</a:t>
            </a:r>
            <a:fld id="{81D60167-4931-47E6-BA6A-407CBD079E47}" type="slidenum">
              <a:rPr kern="1200">
                <a:solidFill>
                  <a:prstClr val="white"/>
                </a:solidFill>
                <a:latin typeface="Calibri Light"/>
                <a:ea typeface="+mn-ea"/>
                <a:cs typeface="Calibri Light"/>
              </a:rPr>
              <a:pPr marL="11207" defTabSz="685800">
                <a:buClrTx/>
              </a:pPr>
              <a:t>20</a:t>
            </a:fld>
            <a:endParaRPr kern="1200" dirty="0">
              <a:solidFill>
                <a:prstClr val="white"/>
              </a:solidFill>
              <a:latin typeface="Calibri Light"/>
              <a:ea typeface="+mn-ea"/>
              <a:cs typeface="Calibri Light"/>
            </a:endParaRPr>
          </a:p>
        </p:txBody>
      </p:sp>
      <p:sp>
        <p:nvSpPr>
          <p:cNvPr id="2" name="Oval 1">
            <a:extLst>
              <a:ext uri="{FF2B5EF4-FFF2-40B4-BE49-F238E27FC236}">
                <a16:creationId xmlns:a16="http://schemas.microsoft.com/office/drawing/2014/main" id="{EF878CA0-85E9-4384-AFF5-246853473F53}"/>
              </a:ext>
            </a:extLst>
          </p:cNvPr>
          <p:cNvSpPr/>
          <p:nvPr/>
        </p:nvSpPr>
        <p:spPr>
          <a:xfrm>
            <a:off x="-457199" y="-493294"/>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0" name="Oval 9">
            <a:extLst>
              <a:ext uri="{FF2B5EF4-FFF2-40B4-BE49-F238E27FC236}">
                <a16:creationId xmlns:a16="http://schemas.microsoft.com/office/drawing/2014/main" id="{406F8AF9-C9DA-4D7D-A6D1-FB16D9A95E55}"/>
              </a:ext>
            </a:extLst>
          </p:cNvPr>
          <p:cNvSpPr/>
          <p:nvPr/>
        </p:nvSpPr>
        <p:spPr>
          <a:xfrm>
            <a:off x="-348916" y="-385010"/>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1" name="Oval 10">
            <a:extLst>
              <a:ext uri="{FF2B5EF4-FFF2-40B4-BE49-F238E27FC236}">
                <a16:creationId xmlns:a16="http://schemas.microsoft.com/office/drawing/2014/main" id="{5462B1D0-57DB-4F31-B2DA-27C4438BA974}"/>
              </a:ext>
            </a:extLst>
          </p:cNvPr>
          <p:cNvSpPr/>
          <p:nvPr/>
        </p:nvSpPr>
        <p:spPr>
          <a:xfrm>
            <a:off x="-272717" y="-308812"/>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2" name="Oval 11">
            <a:extLst>
              <a:ext uri="{FF2B5EF4-FFF2-40B4-BE49-F238E27FC236}">
                <a16:creationId xmlns:a16="http://schemas.microsoft.com/office/drawing/2014/main" id="{54AF622D-9C86-4357-8040-D8FCDC1D7413}"/>
              </a:ext>
            </a:extLst>
          </p:cNvPr>
          <p:cNvSpPr/>
          <p:nvPr/>
        </p:nvSpPr>
        <p:spPr>
          <a:xfrm>
            <a:off x="-204536" y="-21256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3" name="Oval 12">
            <a:extLst>
              <a:ext uri="{FF2B5EF4-FFF2-40B4-BE49-F238E27FC236}">
                <a16:creationId xmlns:a16="http://schemas.microsoft.com/office/drawing/2014/main" id="{01D0EE25-EF99-43F4-875E-C4DF1BCB2AB7}"/>
              </a:ext>
            </a:extLst>
          </p:cNvPr>
          <p:cNvSpPr/>
          <p:nvPr/>
        </p:nvSpPr>
        <p:spPr>
          <a:xfrm>
            <a:off x="-98253" y="-109285"/>
            <a:ext cx="600570" cy="600570"/>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685800" lvl="2" algn="ctr" defTabSz="685800">
              <a:buClrTx/>
            </a:pPr>
            <a:endParaRPr lang="en-US" sz="1800" b="1" kern="1200" dirty="0">
              <a:solidFill>
                <a:prstClr val="white"/>
              </a:solidFill>
              <a:effectLst>
                <a:outerShdw blurRad="38100" dist="38100" dir="2700000" algn="tl">
                  <a:srgbClr val="000000">
                    <a:alpha val="43137"/>
                  </a:srgbClr>
                </a:outerShdw>
              </a:effectLst>
              <a:latin typeface="Calibri" panose="020F0502020204030204"/>
            </a:endParaRPr>
          </a:p>
        </p:txBody>
      </p:sp>
      <p:sp>
        <p:nvSpPr>
          <p:cNvPr id="15" name="Oval 14">
            <a:extLst>
              <a:ext uri="{FF2B5EF4-FFF2-40B4-BE49-F238E27FC236}">
                <a16:creationId xmlns:a16="http://schemas.microsoft.com/office/drawing/2014/main" id="{166FFF16-654B-4818-9B77-2AE1DF63D9B0}"/>
              </a:ext>
            </a:extLst>
          </p:cNvPr>
          <p:cNvSpPr/>
          <p:nvPr/>
        </p:nvSpPr>
        <p:spPr>
          <a:xfrm>
            <a:off x="8337886" y="4318558"/>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6" name="Oval 15">
            <a:extLst>
              <a:ext uri="{FF2B5EF4-FFF2-40B4-BE49-F238E27FC236}">
                <a16:creationId xmlns:a16="http://schemas.microsoft.com/office/drawing/2014/main" id="{3911B69A-CFF1-4042-BB12-6D9AE80F987A}"/>
              </a:ext>
            </a:extLst>
          </p:cNvPr>
          <p:cNvSpPr/>
          <p:nvPr/>
        </p:nvSpPr>
        <p:spPr>
          <a:xfrm>
            <a:off x="8446169" y="4426841"/>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7" name="Oval 16">
            <a:extLst>
              <a:ext uri="{FF2B5EF4-FFF2-40B4-BE49-F238E27FC236}">
                <a16:creationId xmlns:a16="http://schemas.microsoft.com/office/drawing/2014/main" id="{6159D28D-4E93-4E67-962B-CA980F2DBAE7}"/>
              </a:ext>
            </a:extLst>
          </p:cNvPr>
          <p:cNvSpPr/>
          <p:nvPr/>
        </p:nvSpPr>
        <p:spPr>
          <a:xfrm>
            <a:off x="8522369" y="4503041"/>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8" name="Oval 17">
            <a:extLst>
              <a:ext uri="{FF2B5EF4-FFF2-40B4-BE49-F238E27FC236}">
                <a16:creationId xmlns:a16="http://schemas.microsoft.com/office/drawing/2014/main" id="{272D58D7-D230-4B42-9AB5-ED8BBE194C5A}"/>
              </a:ext>
            </a:extLst>
          </p:cNvPr>
          <p:cNvSpPr/>
          <p:nvPr/>
        </p:nvSpPr>
        <p:spPr>
          <a:xfrm>
            <a:off x="8590550" y="459929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9" name="Oval 18">
            <a:extLst>
              <a:ext uri="{FF2B5EF4-FFF2-40B4-BE49-F238E27FC236}">
                <a16:creationId xmlns:a16="http://schemas.microsoft.com/office/drawing/2014/main" id="{1D50D032-0DF1-43F4-988E-6CD44E1D9BFE}"/>
              </a:ext>
            </a:extLst>
          </p:cNvPr>
          <p:cNvSpPr/>
          <p:nvPr/>
        </p:nvSpPr>
        <p:spPr>
          <a:xfrm>
            <a:off x="8696832" y="4702567"/>
            <a:ext cx="600570" cy="600570"/>
          </a:xfrm>
          <a:prstGeom prst="ellipse">
            <a:avLst/>
          </a:prstGeom>
          <a:solidFill>
            <a:srgbClr val="ED7D31"/>
          </a:solid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id="{97DA4C03-4ABE-4B8F-BE55-1F8B920E0742}"/>
              </a:ext>
            </a:extLst>
          </p:cNvPr>
          <p:cNvSpPr/>
          <p:nvPr/>
        </p:nvSpPr>
        <p:spPr>
          <a:xfrm>
            <a:off x="3847103" y="1048256"/>
            <a:ext cx="4743447" cy="3046988"/>
          </a:xfrm>
          <a:prstGeom prst="rect">
            <a:avLst/>
          </a:prstGeom>
        </p:spPr>
        <p:txBody>
          <a:bodyPr wrap="square">
            <a:spAutoFit/>
          </a:bodyPr>
          <a:lstStyle/>
          <a:p>
            <a:pPr marL="457200" indent="-457200" defTabSz="685800">
              <a:buClrTx/>
              <a:buFont typeface="Arial" panose="020B0604020202020204" pitchFamily="34" charset="0"/>
              <a:buChar char="•"/>
            </a:pPr>
            <a:r>
              <a:rPr lang="en-US" sz="2400" kern="1200" dirty="0">
                <a:solidFill>
                  <a:prstClr val="black"/>
                </a:solidFill>
                <a:latin typeface="Source Code Pro" panose="020B0509030403020204" pitchFamily="49" charset="0"/>
                <a:ea typeface="Source Code Pro" panose="020B0509030403020204" pitchFamily="49" charset="0"/>
                <a:cs typeface="+mn-cs"/>
              </a:rPr>
              <a:t>Caching and batching</a:t>
            </a:r>
          </a:p>
          <a:p>
            <a:pPr marL="457200" indent="-457200" defTabSz="685800">
              <a:buClrTx/>
              <a:buFont typeface="Arial" panose="020B0604020202020204" pitchFamily="34" charset="0"/>
              <a:buChar char="•"/>
            </a:pPr>
            <a:r>
              <a:rPr lang="en-US" sz="2400" b="1" kern="1200" dirty="0">
                <a:solidFill>
                  <a:prstClr val="black"/>
                </a:solidFill>
                <a:latin typeface="Source Code Pro" panose="020B0509030403020204" pitchFamily="49" charset="0"/>
                <a:ea typeface="Source Code Pro" panose="020B0509030403020204" pitchFamily="49" charset="0"/>
                <a:cs typeface="+mn-cs"/>
              </a:rPr>
              <a:t>Single resource fields</a:t>
            </a:r>
          </a:p>
          <a:p>
            <a:pPr marL="457200" indent="-457200" defTabSz="685800">
              <a:buClrTx/>
              <a:buFont typeface="Arial" panose="020B0604020202020204" pitchFamily="34" charset="0"/>
              <a:buChar char="•"/>
            </a:pPr>
            <a:r>
              <a:rPr lang="en-US" sz="2400" kern="1200" dirty="0">
                <a:solidFill>
                  <a:prstClr val="black"/>
                </a:solidFill>
                <a:latin typeface="Source Code Pro" panose="020B0509030403020204" pitchFamily="49" charset="0"/>
                <a:ea typeface="Source Code Pro" panose="020B0509030403020204" pitchFamily="49" charset="0"/>
                <a:cs typeface="+mn-cs"/>
              </a:rPr>
              <a:t>Circular dependencies in </a:t>
            </a:r>
            <a:r>
              <a:rPr lang="en-US" sz="2400" kern="1200" dirty="0" err="1">
                <a:solidFill>
                  <a:prstClr val="black"/>
                </a:solidFill>
                <a:latin typeface="Source Code Pro" panose="020B0509030403020204" pitchFamily="49" charset="0"/>
                <a:ea typeface="Source Code Pro" panose="020B0509030403020204" pitchFamily="49" charset="0"/>
                <a:cs typeface="+mn-cs"/>
              </a:rPr>
              <a:t>GraphQL</a:t>
            </a:r>
            <a:r>
              <a:rPr lang="en-US" sz="2400" kern="1200" dirty="0">
                <a:solidFill>
                  <a:prstClr val="black"/>
                </a:solidFill>
                <a:latin typeface="Source Code Pro" panose="020B0509030403020204" pitchFamily="49" charset="0"/>
                <a:ea typeface="Source Code Pro" panose="020B0509030403020204" pitchFamily="49" charset="0"/>
                <a:cs typeface="+mn-cs"/>
              </a:rPr>
              <a:t> types</a:t>
            </a:r>
          </a:p>
          <a:p>
            <a:pPr marL="457200" indent="-457200" defTabSz="685800">
              <a:buClrTx/>
              <a:buFont typeface="Arial" panose="020B0604020202020204" pitchFamily="34" charset="0"/>
              <a:buChar char="•"/>
            </a:pPr>
            <a:r>
              <a:rPr lang="en-US" sz="2400" kern="1200" dirty="0">
                <a:solidFill>
                  <a:prstClr val="black"/>
                </a:solidFill>
                <a:latin typeface="Source Code Pro" panose="020B0509030403020204" pitchFamily="49" charset="0"/>
                <a:ea typeface="Source Code Pro" panose="020B0509030403020204" pitchFamily="49" charset="0"/>
                <a:cs typeface="+mn-cs"/>
              </a:rPr>
              <a:t>Using </a:t>
            </a:r>
            <a:r>
              <a:rPr lang="en-US" sz="2400" kern="1200" dirty="0" err="1">
                <a:solidFill>
                  <a:prstClr val="black"/>
                </a:solidFill>
                <a:latin typeface="Source Code Pro" panose="020B0509030403020204" pitchFamily="49" charset="0"/>
                <a:ea typeface="Source Code Pro" panose="020B0509030403020204" pitchFamily="49" charset="0"/>
                <a:cs typeface="+mn-cs"/>
              </a:rPr>
              <a:t>DataLoader</a:t>
            </a:r>
            <a:r>
              <a:rPr lang="en-US" sz="2400" kern="1200" dirty="0">
                <a:solidFill>
                  <a:prstClr val="black"/>
                </a:solidFill>
                <a:latin typeface="Source Code Pro" panose="020B0509030403020204" pitchFamily="49" charset="0"/>
                <a:ea typeface="Source Code Pro" panose="020B0509030403020204" pitchFamily="49" charset="0"/>
                <a:cs typeface="+mn-cs"/>
              </a:rPr>
              <a:t> with custom IDs for caching</a:t>
            </a:r>
          </a:p>
          <a:p>
            <a:pPr marL="457200" indent="-457200" defTabSz="685800">
              <a:buClrTx/>
              <a:buFont typeface="Arial" panose="020B0604020202020204" pitchFamily="34" charset="0"/>
              <a:buChar char="•"/>
            </a:pPr>
            <a:r>
              <a:rPr lang="en-US" sz="2400" kern="1200" dirty="0">
                <a:solidFill>
                  <a:prstClr val="black"/>
                </a:solidFill>
                <a:latin typeface="Source Code Pro" panose="020B0509030403020204" pitchFamily="49" charset="0"/>
                <a:ea typeface="Source Code Pro" panose="020B0509030403020204" pitchFamily="49" charset="0"/>
                <a:cs typeface="+mn-cs"/>
              </a:rPr>
              <a:t>Using </a:t>
            </a:r>
            <a:r>
              <a:rPr lang="en-US" sz="2400" kern="1200" dirty="0" err="1">
                <a:solidFill>
                  <a:prstClr val="black"/>
                </a:solidFill>
                <a:latin typeface="Source Code Pro" panose="020B0509030403020204" pitchFamily="49" charset="0"/>
                <a:ea typeface="Source Code Pro" panose="020B0509030403020204" pitchFamily="49" charset="0"/>
                <a:cs typeface="+mn-cs"/>
              </a:rPr>
              <a:t>DataLoader</a:t>
            </a:r>
            <a:r>
              <a:rPr lang="en-US" sz="2400" kern="1200" dirty="0">
                <a:solidFill>
                  <a:prstClr val="black"/>
                </a:solidFill>
                <a:latin typeface="Source Code Pro" panose="020B0509030403020204" pitchFamily="49" charset="0"/>
                <a:ea typeface="Source Code Pro" panose="020B0509030403020204" pitchFamily="49" charset="0"/>
                <a:cs typeface="+mn-cs"/>
              </a:rPr>
              <a:t> with MongoDB</a:t>
            </a:r>
          </a:p>
        </p:txBody>
      </p:sp>
      <p:sp>
        <p:nvSpPr>
          <p:cNvPr id="20" name="Rectangle 19">
            <a:extLst>
              <a:ext uri="{FF2B5EF4-FFF2-40B4-BE49-F238E27FC236}">
                <a16:creationId xmlns:a16="http://schemas.microsoft.com/office/drawing/2014/main" id="{EB5DA4E8-E26B-4E49-9C6B-AAB5916AF78B}"/>
              </a:ext>
            </a:extLst>
          </p:cNvPr>
          <p:cNvSpPr/>
          <p:nvPr/>
        </p:nvSpPr>
        <p:spPr>
          <a:xfrm>
            <a:off x="741946" y="1606557"/>
            <a:ext cx="2487029" cy="1569660"/>
          </a:xfrm>
          <a:prstGeom prst="rect">
            <a:avLst/>
          </a:prstGeom>
        </p:spPr>
        <p:txBody>
          <a:bodyPr wrap="square">
            <a:spAutoFit/>
          </a:bodyPr>
          <a:lstStyle/>
          <a:p>
            <a:pPr algn="ctr" defTabSz="685800">
              <a:buClrTx/>
            </a:pPr>
            <a:r>
              <a:rPr lang="en-US" sz="4800" b="1" kern="1200" dirty="0">
                <a:solidFill>
                  <a:srgbClr val="ED7D31"/>
                </a:solidFill>
                <a:latin typeface="Amatic SC" panose="00000500000000000000" pitchFamily="2" charset="-79"/>
                <a:ea typeface="+mn-ea"/>
                <a:cs typeface="Amatic SC" panose="00000500000000000000" pitchFamily="2" charset="-79"/>
              </a:rPr>
              <a:t>Table of Contents</a:t>
            </a:r>
          </a:p>
        </p:txBody>
      </p:sp>
    </p:spTree>
    <p:extLst>
      <p:ext uri="{BB962C8B-B14F-4D97-AF65-F5344CB8AC3E}">
        <p14:creationId xmlns:p14="http://schemas.microsoft.com/office/powerpoint/2010/main" val="24052541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ding Freak by Hakuna on Dribbble">
            <a:extLst>
              <a:ext uri="{FF2B5EF4-FFF2-40B4-BE49-F238E27FC236}">
                <a16:creationId xmlns:a16="http://schemas.microsoft.com/office/drawing/2014/main" id="{ADCB7BC5-B773-49D4-8D79-84B40D78EC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7517" y="2036630"/>
            <a:ext cx="3544614" cy="2658461"/>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88776"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Single resource fields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66920"/>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 our schema plan, the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taskInfo</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root query root field is supposed to fetch the information for a single Task record identified by an ID that the API consumer can send as a field argument.</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type Query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taskInfo</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(id: ID!): Task</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21821366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4738363" y="3216952"/>
            <a:ext cx="7388776"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Single resource fields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503203" y="337959"/>
            <a:ext cx="7929548" cy="432105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Query that we can use to work through this field.</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query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taskInfoTest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taskInfo</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(id: 3)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content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author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approachList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content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7017702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43A699-5CB4-482A-AEC5-95A1347EA48B}"/>
              </a:ext>
            </a:extLst>
          </p:cNvPr>
          <p:cNvPicPr>
            <a:picLocks noChangeAspect="1"/>
          </p:cNvPicPr>
          <p:nvPr/>
        </p:nvPicPr>
        <p:blipFill>
          <a:blip r:embed="rId3"/>
          <a:stretch>
            <a:fillRect/>
          </a:stretch>
        </p:blipFill>
        <p:spPr>
          <a:xfrm>
            <a:off x="491199" y="230865"/>
            <a:ext cx="6299566" cy="4203796"/>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4776717" y="1983847"/>
            <a:ext cx="7388776"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Single resource fields</a:t>
            </a:r>
          </a:p>
        </p:txBody>
      </p:sp>
    </p:spTree>
    <p:extLst>
      <p:ext uri="{BB962C8B-B14F-4D97-AF65-F5344CB8AC3E}">
        <p14:creationId xmlns:p14="http://schemas.microsoft.com/office/powerpoint/2010/main" val="17352457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88776"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Single resource fields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669182" y="1266920"/>
            <a:ext cx="7805635" cy="3089948"/>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import { GraphQLSchema, printSchema } from 'graphql';</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import QueryType from './queries';</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export const schema = new GraphQLSchema({</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query: QueryType,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console.log(printSchema(schema));</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19848670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59832" y="2022339"/>
            <a:ext cx="323363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Single resource fields</a:t>
            </a:r>
          </a:p>
        </p:txBody>
      </p:sp>
      <p:pic>
        <p:nvPicPr>
          <p:cNvPr id="3" name="Picture 2">
            <a:extLst>
              <a:ext uri="{FF2B5EF4-FFF2-40B4-BE49-F238E27FC236}">
                <a16:creationId xmlns:a16="http://schemas.microsoft.com/office/drawing/2014/main" id="{0CD88994-A613-4F69-A71D-82F49F1B5EBF}"/>
              </a:ext>
            </a:extLst>
          </p:cNvPr>
          <p:cNvPicPr>
            <a:picLocks noChangeAspect="1"/>
          </p:cNvPicPr>
          <p:nvPr/>
        </p:nvPicPr>
        <p:blipFill rotWithShape="1">
          <a:blip r:embed="rId3"/>
          <a:srcRect l="758" t="1" b="2249"/>
          <a:stretch/>
        </p:blipFill>
        <p:spPr>
          <a:xfrm>
            <a:off x="3793467" y="139142"/>
            <a:ext cx="5350533" cy="4464227"/>
          </a:xfrm>
          <a:prstGeom prst="rect">
            <a:avLst/>
          </a:prstGeom>
        </p:spPr>
      </p:pic>
    </p:spTree>
    <p:extLst>
      <p:ext uri="{BB962C8B-B14F-4D97-AF65-F5344CB8AC3E}">
        <p14:creationId xmlns:p14="http://schemas.microsoft.com/office/powerpoint/2010/main" val="36751613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479150" y="1873918"/>
            <a:ext cx="323363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Continued code</a:t>
            </a:r>
          </a:p>
        </p:txBody>
      </p:sp>
      <p:pic>
        <p:nvPicPr>
          <p:cNvPr id="4" name="Picture 3">
            <a:extLst>
              <a:ext uri="{FF2B5EF4-FFF2-40B4-BE49-F238E27FC236}">
                <a16:creationId xmlns:a16="http://schemas.microsoft.com/office/drawing/2014/main" id="{1D209284-4560-4240-8F3D-1AD5934DEA6B}"/>
              </a:ext>
            </a:extLst>
          </p:cNvPr>
          <p:cNvPicPr>
            <a:picLocks noChangeAspect="1"/>
          </p:cNvPicPr>
          <p:nvPr/>
        </p:nvPicPr>
        <p:blipFill>
          <a:blip r:embed="rId3"/>
          <a:stretch>
            <a:fillRect/>
          </a:stretch>
        </p:blipFill>
        <p:spPr>
          <a:xfrm>
            <a:off x="3363165" y="332905"/>
            <a:ext cx="5591175" cy="4076700"/>
          </a:xfrm>
          <a:prstGeom prst="rect">
            <a:avLst/>
          </a:prstGeom>
        </p:spPr>
      </p:pic>
    </p:spTree>
    <p:extLst>
      <p:ext uri="{BB962C8B-B14F-4D97-AF65-F5344CB8AC3E}">
        <p14:creationId xmlns:p14="http://schemas.microsoft.com/office/powerpoint/2010/main" val="5634558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A62D47-DD40-42BC-8658-DF1BFD8C8B23}"/>
              </a:ext>
            </a:extLst>
          </p:cNvPr>
          <p:cNvPicPr>
            <a:picLocks noChangeAspect="1"/>
          </p:cNvPicPr>
          <p:nvPr/>
        </p:nvPicPr>
        <p:blipFill>
          <a:blip r:embed="rId3"/>
          <a:stretch>
            <a:fillRect/>
          </a:stretch>
        </p:blipFill>
        <p:spPr>
          <a:xfrm>
            <a:off x="401452" y="176880"/>
            <a:ext cx="5011868" cy="4518212"/>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048160" y="2087070"/>
            <a:ext cx="4095840"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Single resource fields</a:t>
            </a:r>
          </a:p>
        </p:txBody>
      </p:sp>
    </p:spTree>
    <p:extLst>
      <p:ext uri="{BB962C8B-B14F-4D97-AF65-F5344CB8AC3E}">
        <p14:creationId xmlns:p14="http://schemas.microsoft.com/office/powerpoint/2010/main" val="7384468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88776"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Single resource fields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 find it helpful to think about the new objects and functions I need and use them before I write them.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This approach helps me come up with better, more practical designs. The new loader function goes in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api</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src</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/server.js.</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const loaders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tasks: new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DataLoader</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taskIds</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=&gt;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pgApi.tasksInfo</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taskIds</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29184142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88776"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Single resource fields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928697"/>
            <a:ext cx="7596822" cy="370550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Following the top-down analysis, we now need to define the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pgApi.tasksInfo</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function.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 have prepared a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sqls.tasksFromIds</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statement for it in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api</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src</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db</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/sqls.js.</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$1: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taskIds</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$2: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userId</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(can be null)</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tasksFromIds</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SELECT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FROM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azdev.tasks</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WHERE id = ANY ($1)</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AND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is_private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FALSE OR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user_id</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$2)</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1205276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Caching and batching</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66920"/>
            <a:ext cx="7596822" cy="3089948"/>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taskMainList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content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author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username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name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2" name="Picture 1">
            <a:extLst>
              <a:ext uri="{FF2B5EF4-FFF2-40B4-BE49-F238E27FC236}">
                <a16:creationId xmlns:a16="http://schemas.microsoft.com/office/drawing/2014/main" id="{F573BD48-4021-4DCC-8340-E6422355E111}"/>
              </a:ext>
            </a:extLst>
          </p:cNvPr>
          <p:cNvPicPr>
            <a:picLocks noChangeAspect="1"/>
          </p:cNvPicPr>
          <p:nvPr/>
        </p:nvPicPr>
        <p:blipFill>
          <a:blip r:embed="rId3"/>
          <a:stretch>
            <a:fillRect/>
          </a:stretch>
        </p:blipFill>
        <p:spPr>
          <a:xfrm>
            <a:off x="3868906" y="1470839"/>
            <a:ext cx="4760743" cy="2682109"/>
          </a:xfrm>
          <a:prstGeom prst="rect">
            <a:avLst/>
          </a:prstGeom>
        </p:spPr>
      </p:pic>
    </p:spTree>
    <p:extLst>
      <p:ext uri="{BB962C8B-B14F-4D97-AF65-F5344CB8AC3E}">
        <p14:creationId xmlns:p14="http://schemas.microsoft.com/office/powerpoint/2010/main" val="2035175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29E91F-DFC6-4438-BDB3-6AC1EC5B1AA1}"/>
              </a:ext>
            </a:extLst>
          </p:cNvPr>
          <p:cNvPicPr>
            <a:picLocks noChangeAspect="1"/>
          </p:cNvPicPr>
          <p:nvPr/>
        </p:nvPicPr>
        <p:blipFill rotWithShape="1">
          <a:blip r:embed="rId3"/>
          <a:srcRect l="2859"/>
          <a:stretch/>
        </p:blipFill>
        <p:spPr>
          <a:xfrm>
            <a:off x="591670" y="230864"/>
            <a:ext cx="6293223" cy="4394463"/>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4776717" y="3613462"/>
            <a:ext cx="4238696"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Single resource fields</a:t>
            </a:r>
          </a:p>
        </p:txBody>
      </p:sp>
    </p:spTree>
    <p:extLst>
      <p:ext uri="{BB962C8B-B14F-4D97-AF65-F5344CB8AC3E}">
        <p14:creationId xmlns:p14="http://schemas.microsoft.com/office/powerpoint/2010/main" val="25163957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a:xfrm>
            <a:off x="4102770" y="4673583"/>
            <a:ext cx="697832" cy="305334"/>
          </a:xfrm>
        </p:spPr>
        <p:txBody>
          <a:bodyPr/>
          <a:lstStyle/>
          <a:p>
            <a:pPr marL="11207" defTabSz="685800">
              <a:buClrTx/>
            </a:pPr>
            <a:r>
              <a:rPr lang="en-US" kern="1200" spc="-9" dirty="0">
                <a:solidFill>
                  <a:prstClr val="white"/>
                </a:solidFill>
                <a:latin typeface="Calibri" panose="020F0502020204030204"/>
                <a:ea typeface="+mn-ea"/>
                <a:cs typeface="+mn-cs"/>
              </a:rPr>
              <a:t>1</a:t>
            </a:r>
            <a:r>
              <a:rPr lang="en-US" kern="1200" spc="-18" dirty="0">
                <a:solidFill>
                  <a:prstClr val="white"/>
                </a:solidFill>
                <a:latin typeface="Calibri" panose="020F0502020204030204"/>
                <a:ea typeface="+mn-ea"/>
                <a:cs typeface="+mn-cs"/>
              </a:rPr>
              <a:t>-</a:t>
            </a:r>
            <a:fld id="{81D60167-4931-47E6-BA6A-407CBD079E47}" type="slidenum">
              <a:rPr kern="1200">
                <a:solidFill>
                  <a:prstClr val="white"/>
                </a:solidFill>
                <a:latin typeface="Calibri Light"/>
                <a:ea typeface="+mn-ea"/>
                <a:cs typeface="Calibri Light"/>
              </a:rPr>
              <a:pPr marL="11207" defTabSz="685800">
                <a:buClrTx/>
              </a:pPr>
              <a:t>31</a:t>
            </a:fld>
            <a:endParaRPr kern="1200" dirty="0">
              <a:solidFill>
                <a:prstClr val="white"/>
              </a:solidFill>
              <a:latin typeface="Calibri Light"/>
              <a:ea typeface="+mn-ea"/>
              <a:cs typeface="Calibri Light"/>
            </a:endParaRPr>
          </a:p>
        </p:txBody>
      </p:sp>
      <p:sp>
        <p:nvSpPr>
          <p:cNvPr id="2" name="Oval 1">
            <a:extLst>
              <a:ext uri="{FF2B5EF4-FFF2-40B4-BE49-F238E27FC236}">
                <a16:creationId xmlns:a16="http://schemas.microsoft.com/office/drawing/2014/main" id="{EF878CA0-85E9-4384-AFF5-246853473F53}"/>
              </a:ext>
            </a:extLst>
          </p:cNvPr>
          <p:cNvSpPr/>
          <p:nvPr/>
        </p:nvSpPr>
        <p:spPr>
          <a:xfrm>
            <a:off x="-457199" y="-493294"/>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0" name="Oval 9">
            <a:extLst>
              <a:ext uri="{FF2B5EF4-FFF2-40B4-BE49-F238E27FC236}">
                <a16:creationId xmlns:a16="http://schemas.microsoft.com/office/drawing/2014/main" id="{406F8AF9-C9DA-4D7D-A6D1-FB16D9A95E55}"/>
              </a:ext>
            </a:extLst>
          </p:cNvPr>
          <p:cNvSpPr/>
          <p:nvPr/>
        </p:nvSpPr>
        <p:spPr>
          <a:xfrm>
            <a:off x="-348916" y="-385010"/>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1" name="Oval 10">
            <a:extLst>
              <a:ext uri="{FF2B5EF4-FFF2-40B4-BE49-F238E27FC236}">
                <a16:creationId xmlns:a16="http://schemas.microsoft.com/office/drawing/2014/main" id="{5462B1D0-57DB-4F31-B2DA-27C4438BA974}"/>
              </a:ext>
            </a:extLst>
          </p:cNvPr>
          <p:cNvSpPr/>
          <p:nvPr/>
        </p:nvSpPr>
        <p:spPr>
          <a:xfrm>
            <a:off x="-272717" y="-308812"/>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2" name="Oval 11">
            <a:extLst>
              <a:ext uri="{FF2B5EF4-FFF2-40B4-BE49-F238E27FC236}">
                <a16:creationId xmlns:a16="http://schemas.microsoft.com/office/drawing/2014/main" id="{54AF622D-9C86-4357-8040-D8FCDC1D7413}"/>
              </a:ext>
            </a:extLst>
          </p:cNvPr>
          <p:cNvSpPr/>
          <p:nvPr/>
        </p:nvSpPr>
        <p:spPr>
          <a:xfrm>
            <a:off x="-204536" y="-21256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3" name="Oval 12">
            <a:extLst>
              <a:ext uri="{FF2B5EF4-FFF2-40B4-BE49-F238E27FC236}">
                <a16:creationId xmlns:a16="http://schemas.microsoft.com/office/drawing/2014/main" id="{01D0EE25-EF99-43F4-875E-C4DF1BCB2AB7}"/>
              </a:ext>
            </a:extLst>
          </p:cNvPr>
          <p:cNvSpPr/>
          <p:nvPr/>
        </p:nvSpPr>
        <p:spPr>
          <a:xfrm>
            <a:off x="-98253" y="-109285"/>
            <a:ext cx="600570" cy="600570"/>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685800" lvl="2" algn="ctr" defTabSz="685800">
              <a:buClrTx/>
            </a:pPr>
            <a:endParaRPr lang="en-US" sz="1800" b="1" kern="1200" dirty="0">
              <a:solidFill>
                <a:prstClr val="white"/>
              </a:solidFill>
              <a:effectLst>
                <a:outerShdw blurRad="38100" dist="38100" dir="2700000" algn="tl">
                  <a:srgbClr val="000000">
                    <a:alpha val="43137"/>
                  </a:srgbClr>
                </a:outerShdw>
              </a:effectLst>
              <a:latin typeface="Calibri" panose="020F0502020204030204"/>
            </a:endParaRPr>
          </a:p>
        </p:txBody>
      </p:sp>
      <p:sp>
        <p:nvSpPr>
          <p:cNvPr id="15" name="Oval 14">
            <a:extLst>
              <a:ext uri="{FF2B5EF4-FFF2-40B4-BE49-F238E27FC236}">
                <a16:creationId xmlns:a16="http://schemas.microsoft.com/office/drawing/2014/main" id="{166FFF16-654B-4818-9B77-2AE1DF63D9B0}"/>
              </a:ext>
            </a:extLst>
          </p:cNvPr>
          <p:cNvSpPr/>
          <p:nvPr/>
        </p:nvSpPr>
        <p:spPr>
          <a:xfrm>
            <a:off x="8337886" y="4318558"/>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6" name="Oval 15">
            <a:extLst>
              <a:ext uri="{FF2B5EF4-FFF2-40B4-BE49-F238E27FC236}">
                <a16:creationId xmlns:a16="http://schemas.microsoft.com/office/drawing/2014/main" id="{3911B69A-CFF1-4042-BB12-6D9AE80F987A}"/>
              </a:ext>
            </a:extLst>
          </p:cNvPr>
          <p:cNvSpPr/>
          <p:nvPr/>
        </p:nvSpPr>
        <p:spPr>
          <a:xfrm>
            <a:off x="8446169" y="4426841"/>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7" name="Oval 16">
            <a:extLst>
              <a:ext uri="{FF2B5EF4-FFF2-40B4-BE49-F238E27FC236}">
                <a16:creationId xmlns:a16="http://schemas.microsoft.com/office/drawing/2014/main" id="{6159D28D-4E93-4E67-962B-CA980F2DBAE7}"/>
              </a:ext>
            </a:extLst>
          </p:cNvPr>
          <p:cNvSpPr/>
          <p:nvPr/>
        </p:nvSpPr>
        <p:spPr>
          <a:xfrm>
            <a:off x="8522369" y="4503041"/>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8" name="Oval 17">
            <a:extLst>
              <a:ext uri="{FF2B5EF4-FFF2-40B4-BE49-F238E27FC236}">
                <a16:creationId xmlns:a16="http://schemas.microsoft.com/office/drawing/2014/main" id="{272D58D7-D230-4B42-9AB5-ED8BBE194C5A}"/>
              </a:ext>
            </a:extLst>
          </p:cNvPr>
          <p:cNvSpPr/>
          <p:nvPr/>
        </p:nvSpPr>
        <p:spPr>
          <a:xfrm>
            <a:off x="8590550" y="459929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9" name="Oval 18">
            <a:extLst>
              <a:ext uri="{FF2B5EF4-FFF2-40B4-BE49-F238E27FC236}">
                <a16:creationId xmlns:a16="http://schemas.microsoft.com/office/drawing/2014/main" id="{1D50D032-0DF1-43F4-988E-6CD44E1D9BFE}"/>
              </a:ext>
            </a:extLst>
          </p:cNvPr>
          <p:cNvSpPr/>
          <p:nvPr/>
        </p:nvSpPr>
        <p:spPr>
          <a:xfrm>
            <a:off x="8696832" y="4702567"/>
            <a:ext cx="600570" cy="600570"/>
          </a:xfrm>
          <a:prstGeom prst="ellipse">
            <a:avLst/>
          </a:prstGeom>
          <a:solidFill>
            <a:srgbClr val="ED7D31"/>
          </a:solid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id="{97DA4C03-4ABE-4B8F-BE55-1F8B920E0742}"/>
              </a:ext>
            </a:extLst>
          </p:cNvPr>
          <p:cNvSpPr/>
          <p:nvPr/>
        </p:nvSpPr>
        <p:spPr>
          <a:xfrm>
            <a:off x="3847103" y="1048256"/>
            <a:ext cx="4743447" cy="3046988"/>
          </a:xfrm>
          <a:prstGeom prst="rect">
            <a:avLst/>
          </a:prstGeom>
        </p:spPr>
        <p:txBody>
          <a:bodyPr wrap="square">
            <a:spAutoFit/>
          </a:bodyPr>
          <a:lstStyle/>
          <a:p>
            <a:pPr marL="457200" indent="-457200" defTabSz="685800">
              <a:buClrTx/>
              <a:buFont typeface="Arial" panose="020B0604020202020204" pitchFamily="34" charset="0"/>
              <a:buChar char="•"/>
            </a:pPr>
            <a:r>
              <a:rPr lang="en-US" sz="2400" kern="1200" dirty="0">
                <a:solidFill>
                  <a:prstClr val="black"/>
                </a:solidFill>
                <a:latin typeface="Source Code Pro" panose="020B0509030403020204" pitchFamily="49" charset="0"/>
                <a:ea typeface="Source Code Pro" panose="020B0509030403020204" pitchFamily="49" charset="0"/>
                <a:cs typeface="+mn-cs"/>
              </a:rPr>
              <a:t>Caching and batching</a:t>
            </a:r>
          </a:p>
          <a:p>
            <a:pPr marL="457200" indent="-457200" defTabSz="685800">
              <a:buClrTx/>
              <a:buFont typeface="Arial" panose="020B0604020202020204" pitchFamily="34" charset="0"/>
              <a:buChar char="•"/>
            </a:pPr>
            <a:r>
              <a:rPr lang="en-US" sz="2400" kern="1200" dirty="0">
                <a:solidFill>
                  <a:prstClr val="black"/>
                </a:solidFill>
                <a:latin typeface="Source Code Pro" panose="020B0509030403020204" pitchFamily="49" charset="0"/>
                <a:ea typeface="Source Code Pro" panose="020B0509030403020204" pitchFamily="49" charset="0"/>
                <a:cs typeface="+mn-cs"/>
              </a:rPr>
              <a:t>Single resource fields</a:t>
            </a:r>
          </a:p>
          <a:p>
            <a:pPr marL="457200" indent="-457200" defTabSz="685800">
              <a:buClrTx/>
              <a:buFont typeface="Arial" panose="020B0604020202020204" pitchFamily="34" charset="0"/>
              <a:buChar char="•"/>
            </a:pPr>
            <a:r>
              <a:rPr lang="en-US" sz="2400" b="1" kern="1200" dirty="0">
                <a:solidFill>
                  <a:prstClr val="black"/>
                </a:solidFill>
                <a:latin typeface="Source Code Pro" panose="020B0509030403020204" pitchFamily="49" charset="0"/>
                <a:ea typeface="Source Code Pro" panose="020B0509030403020204" pitchFamily="49" charset="0"/>
                <a:cs typeface="+mn-cs"/>
              </a:rPr>
              <a:t>Circular dependencies in </a:t>
            </a:r>
            <a:r>
              <a:rPr lang="en-US" sz="2400" b="1" kern="1200" dirty="0" err="1">
                <a:solidFill>
                  <a:prstClr val="black"/>
                </a:solidFill>
                <a:latin typeface="Source Code Pro" panose="020B0509030403020204" pitchFamily="49" charset="0"/>
                <a:ea typeface="Source Code Pro" panose="020B0509030403020204" pitchFamily="49" charset="0"/>
                <a:cs typeface="+mn-cs"/>
              </a:rPr>
              <a:t>GraphQL</a:t>
            </a:r>
            <a:r>
              <a:rPr lang="en-US" sz="2400" b="1" kern="1200" dirty="0">
                <a:solidFill>
                  <a:prstClr val="black"/>
                </a:solidFill>
                <a:latin typeface="Source Code Pro" panose="020B0509030403020204" pitchFamily="49" charset="0"/>
                <a:ea typeface="Source Code Pro" panose="020B0509030403020204" pitchFamily="49" charset="0"/>
                <a:cs typeface="+mn-cs"/>
              </a:rPr>
              <a:t> types</a:t>
            </a:r>
          </a:p>
          <a:p>
            <a:pPr marL="457200" indent="-457200" defTabSz="685800">
              <a:buClrTx/>
              <a:buFont typeface="Arial" panose="020B0604020202020204" pitchFamily="34" charset="0"/>
              <a:buChar char="•"/>
            </a:pPr>
            <a:r>
              <a:rPr lang="en-US" sz="2400" kern="1200" dirty="0">
                <a:solidFill>
                  <a:prstClr val="black"/>
                </a:solidFill>
                <a:latin typeface="Source Code Pro" panose="020B0509030403020204" pitchFamily="49" charset="0"/>
                <a:ea typeface="Source Code Pro" panose="020B0509030403020204" pitchFamily="49" charset="0"/>
                <a:cs typeface="+mn-cs"/>
              </a:rPr>
              <a:t>Using </a:t>
            </a:r>
            <a:r>
              <a:rPr lang="en-US" sz="2400" kern="1200" dirty="0" err="1">
                <a:solidFill>
                  <a:prstClr val="black"/>
                </a:solidFill>
                <a:latin typeface="Source Code Pro" panose="020B0509030403020204" pitchFamily="49" charset="0"/>
                <a:ea typeface="Source Code Pro" panose="020B0509030403020204" pitchFamily="49" charset="0"/>
                <a:cs typeface="+mn-cs"/>
              </a:rPr>
              <a:t>DataLoader</a:t>
            </a:r>
            <a:r>
              <a:rPr lang="en-US" sz="2400" kern="1200" dirty="0">
                <a:solidFill>
                  <a:prstClr val="black"/>
                </a:solidFill>
                <a:latin typeface="Source Code Pro" panose="020B0509030403020204" pitchFamily="49" charset="0"/>
                <a:ea typeface="Source Code Pro" panose="020B0509030403020204" pitchFamily="49" charset="0"/>
                <a:cs typeface="+mn-cs"/>
              </a:rPr>
              <a:t> with custom IDs for caching</a:t>
            </a:r>
          </a:p>
          <a:p>
            <a:pPr marL="457200" indent="-457200" defTabSz="685800">
              <a:buClrTx/>
              <a:buFont typeface="Arial" panose="020B0604020202020204" pitchFamily="34" charset="0"/>
              <a:buChar char="•"/>
            </a:pPr>
            <a:r>
              <a:rPr lang="en-US" sz="2400" kern="1200" dirty="0">
                <a:solidFill>
                  <a:prstClr val="black"/>
                </a:solidFill>
                <a:latin typeface="Source Code Pro" panose="020B0509030403020204" pitchFamily="49" charset="0"/>
                <a:ea typeface="Source Code Pro" panose="020B0509030403020204" pitchFamily="49" charset="0"/>
                <a:cs typeface="+mn-cs"/>
              </a:rPr>
              <a:t>Using </a:t>
            </a:r>
            <a:r>
              <a:rPr lang="en-US" sz="2400" kern="1200" dirty="0" err="1">
                <a:solidFill>
                  <a:prstClr val="black"/>
                </a:solidFill>
                <a:latin typeface="Source Code Pro" panose="020B0509030403020204" pitchFamily="49" charset="0"/>
                <a:ea typeface="Source Code Pro" panose="020B0509030403020204" pitchFamily="49" charset="0"/>
                <a:cs typeface="+mn-cs"/>
              </a:rPr>
              <a:t>DataLoader</a:t>
            </a:r>
            <a:r>
              <a:rPr lang="en-US" sz="2400" kern="1200" dirty="0">
                <a:solidFill>
                  <a:prstClr val="black"/>
                </a:solidFill>
                <a:latin typeface="Source Code Pro" panose="020B0509030403020204" pitchFamily="49" charset="0"/>
                <a:ea typeface="Source Code Pro" panose="020B0509030403020204" pitchFamily="49" charset="0"/>
                <a:cs typeface="+mn-cs"/>
              </a:rPr>
              <a:t> with MongoDB</a:t>
            </a:r>
          </a:p>
        </p:txBody>
      </p:sp>
      <p:sp>
        <p:nvSpPr>
          <p:cNvPr id="20" name="Rectangle 19">
            <a:extLst>
              <a:ext uri="{FF2B5EF4-FFF2-40B4-BE49-F238E27FC236}">
                <a16:creationId xmlns:a16="http://schemas.microsoft.com/office/drawing/2014/main" id="{EB5DA4E8-E26B-4E49-9C6B-AAB5916AF78B}"/>
              </a:ext>
            </a:extLst>
          </p:cNvPr>
          <p:cNvSpPr/>
          <p:nvPr/>
        </p:nvSpPr>
        <p:spPr>
          <a:xfrm>
            <a:off x="741946" y="1606557"/>
            <a:ext cx="2487029" cy="1569660"/>
          </a:xfrm>
          <a:prstGeom prst="rect">
            <a:avLst/>
          </a:prstGeom>
        </p:spPr>
        <p:txBody>
          <a:bodyPr wrap="square">
            <a:spAutoFit/>
          </a:bodyPr>
          <a:lstStyle/>
          <a:p>
            <a:pPr algn="ctr" defTabSz="685800">
              <a:buClrTx/>
            </a:pPr>
            <a:r>
              <a:rPr lang="en-US" sz="4800" b="1" kern="1200" dirty="0">
                <a:solidFill>
                  <a:srgbClr val="ED7D31"/>
                </a:solidFill>
                <a:latin typeface="Amatic SC" panose="00000500000000000000" pitchFamily="2" charset="-79"/>
                <a:ea typeface="+mn-ea"/>
                <a:cs typeface="Amatic SC" panose="00000500000000000000" pitchFamily="2" charset="-79"/>
              </a:rPr>
              <a:t>Table of Contents</a:t>
            </a:r>
          </a:p>
        </p:txBody>
      </p:sp>
    </p:spTree>
    <p:extLst>
      <p:ext uri="{BB962C8B-B14F-4D97-AF65-F5344CB8AC3E}">
        <p14:creationId xmlns:p14="http://schemas.microsoft.com/office/powerpoint/2010/main" val="7228466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pic>
        <p:nvPicPr>
          <p:cNvPr id="3" name="Picture 2">
            <a:extLst>
              <a:ext uri="{FF2B5EF4-FFF2-40B4-BE49-F238E27FC236}">
                <a16:creationId xmlns:a16="http://schemas.microsoft.com/office/drawing/2014/main" id="{5949BAC7-38C1-49A6-98B0-A9E28C6D781D}"/>
              </a:ext>
            </a:extLst>
          </p:cNvPr>
          <p:cNvPicPr>
            <a:picLocks noChangeAspect="1"/>
          </p:cNvPicPr>
          <p:nvPr/>
        </p:nvPicPr>
        <p:blipFill>
          <a:blip r:embed="rId3"/>
          <a:stretch>
            <a:fillRect/>
          </a:stretch>
        </p:blipFill>
        <p:spPr>
          <a:xfrm>
            <a:off x="457200" y="324993"/>
            <a:ext cx="5943600" cy="4238469"/>
          </a:xfrm>
          <a:prstGeom prst="rect">
            <a:avLst/>
          </a:prstGeom>
        </p:spPr>
      </p:pic>
      <p:sp>
        <p:nvSpPr>
          <p:cNvPr id="5" name="Arrow: Pentagon 4">
            <a:extLst>
              <a:ext uri="{FF2B5EF4-FFF2-40B4-BE49-F238E27FC236}">
                <a16:creationId xmlns:a16="http://schemas.microsoft.com/office/drawing/2014/main" id="{A57708DE-E8EF-47A1-B55A-5F10C256E44D}"/>
              </a:ext>
            </a:extLst>
          </p:cNvPr>
          <p:cNvSpPr/>
          <p:nvPr/>
        </p:nvSpPr>
        <p:spPr>
          <a:xfrm>
            <a:off x="4498513" y="3535465"/>
            <a:ext cx="4329953"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Circular dependencies in </a:t>
            </a:r>
            <a:r>
              <a:rPr kumimoji="0" lang="en-US" sz="4400" b="1" i="0" u="none" strike="noStrike" kern="0" cap="none" spc="0" normalizeH="0" baseline="0" noProof="0" dirty="0" err="1">
                <a:ln>
                  <a:noFill/>
                </a:ln>
                <a:solidFill>
                  <a:srgbClr val="ED7D31"/>
                </a:solidFill>
                <a:effectLst/>
                <a:uLnTx/>
                <a:uFillTx/>
                <a:latin typeface="Amatic SC" panose="020B0604020202020204" pitchFamily="2" charset="-79"/>
                <a:ea typeface="+mn-ea"/>
                <a:cs typeface="Amatic SC" panose="020B0604020202020204" pitchFamily="2" charset="-79"/>
                <a:sym typeface="Arial"/>
              </a:rPr>
              <a:t>GraphQL</a:t>
            </a: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 types</a:t>
            </a:r>
          </a:p>
        </p:txBody>
      </p:sp>
      <p:pic>
        <p:nvPicPr>
          <p:cNvPr id="6" name="Picture 5">
            <a:extLst>
              <a:ext uri="{FF2B5EF4-FFF2-40B4-BE49-F238E27FC236}">
                <a16:creationId xmlns:a16="http://schemas.microsoft.com/office/drawing/2014/main" id="{473A3DD9-686E-4F7D-9575-3D09C2E32BD7}"/>
              </a:ext>
            </a:extLst>
          </p:cNvPr>
          <p:cNvPicPr>
            <a:picLocks noChangeAspect="1"/>
          </p:cNvPicPr>
          <p:nvPr/>
        </p:nvPicPr>
        <p:blipFill>
          <a:blip r:embed="rId4"/>
          <a:stretch>
            <a:fillRect/>
          </a:stretch>
        </p:blipFill>
        <p:spPr>
          <a:xfrm>
            <a:off x="6809225" y="324993"/>
            <a:ext cx="1877575" cy="1877575"/>
          </a:xfrm>
          <a:prstGeom prst="rect">
            <a:avLst/>
          </a:prstGeom>
        </p:spPr>
      </p:pic>
    </p:spTree>
    <p:extLst>
      <p:ext uri="{BB962C8B-B14F-4D97-AF65-F5344CB8AC3E}">
        <p14:creationId xmlns:p14="http://schemas.microsoft.com/office/powerpoint/2010/main" val="13466410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88776"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Circular dependencies in GraphQL types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const Approach = new GraphQLObjectType({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name: 'Approach',</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fields: () =&gt;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task: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type: new GraphQLNonNull(Task),</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resolve: (source, args, { pgApi }) =&gt;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pgApi.tasks.load(source.taskId),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21412842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CFCE6B-A8D3-488E-80D8-150D2FB08920}"/>
              </a:ext>
            </a:extLst>
          </p:cNvPr>
          <p:cNvPicPr>
            <a:picLocks noChangeAspect="1"/>
          </p:cNvPicPr>
          <p:nvPr/>
        </p:nvPicPr>
        <p:blipFill rotWithShape="1">
          <a:blip r:embed="rId3"/>
          <a:srcRect l="4839" b="50000"/>
          <a:stretch/>
        </p:blipFill>
        <p:spPr>
          <a:xfrm>
            <a:off x="268940" y="-1"/>
            <a:ext cx="5288597" cy="4609583"/>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3920200" y="1051136"/>
            <a:ext cx="7388776"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Deeply nested field attacks</a:t>
            </a:r>
          </a:p>
        </p:txBody>
      </p:sp>
      <p:pic>
        <p:nvPicPr>
          <p:cNvPr id="2050" name="Picture 2" descr="Coding Freak by Hakuna on Dribbble">
            <a:extLst>
              <a:ext uri="{FF2B5EF4-FFF2-40B4-BE49-F238E27FC236}">
                <a16:creationId xmlns:a16="http://schemas.microsoft.com/office/drawing/2014/main" id="{BD0F3DAA-8943-4FF7-B830-4B6E5E7611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8419" y="2435792"/>
            <a:ext cx="2556641" cy="1917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04055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a:xfrm>
            <a:off x="4102770" y="4673583"/>
            <a:ext cx="697832" cy="305334"/>
          </a:xfrm>
        </p:spPr>
        <p:txBody>
          <a:bodyPr/>
          <a:lstStyle/>
          <a:p>
            <a:pPr marL="11207" defTabSz="685800">
              <a:buClrTx/>
            </a:pPr>
            <a:r>
              <a:rPr lang="en-US" kern="1200" spc="-9" dirty="0">
                <a:solidFill>
                  <a:prstClr val="white"/>
                </a:solidFill>
                <a:latin typeface="Calibri" panose="020F0502020204030204"/>
                <a:ea typeface="+mn-ea"/>
                <a:cs typeface="+mn-cs"/>
              </a:rPr>
              <a:t>1</a:t>
            </a:r>
            <a:r>
              <a:rPr lang="en-US" kern="1200" spc="-18" dirty="0">
                <a:solidFill>
                  <a:prstClr val="white"/>
                </a:solidFill>
                <a:latin typeface="Calibri" panose="020F0502020204030204"/>
                <a:ea typeface="+mn-ea"/>
                <a:cs typeface="+mn-cs"/>
              </a:rPr>
              <a:t>-</a:t>
            </a:r>
            <a:fld id="{81D60167-4931-47E6-BA6A-407CBD079E47}" type="slidenum">
              <a:rPr kern="1200">
                <a:solidFill>
                  <a:prstClr val="white"/>
                </a:solidFill>
                <a:latin typeface="Calibri Light"/>
                <a:ea typeface="+mn-ea"/>
                <a:cs typeface="Calibri Light"/>
              </a:rPr>
              <a:pPr marL="11207" defTabSz="685800">
                <a:buClrTx/>
              </a:pPr>
              <a:t>35</a:t>
            </a:fld>
            <a:endParaRPr kern="1200" dirty="0">
              <a:solidFill>
                <a:prstClr val="white"/>
              </a:solidFill>
              <a:latin typeface="Calibri Light"/>
              <a:ea typeface="+mn-ea"/>
              <a:cs typeface="Calibri Light"/>
            </a:endParaRPr>
          </a:p>
        </p:txBody>
      </p:sp>
      <p:sp>
        <p:nvSpPr>
          <p:cNvPr id="2" name="Oval 1">
            <a:extLst>
              <a:ext uri="{FF2B5EF4-FFF2-40B4-BE49-F238E27FC236}">
                <a16:creationId xmlns:a16="http://schemas.microsoft.com/office/drawing/2014/main" id="{EF878CA0-85E9-4384-AFF5-246853473F53}"/>
              </a:ext>
            </a:extLst>
          </p:cNvPr>
          <p:cNvSpPr/>
          <p:nvPr/>
        </p:nvSpPr>
        <p:spPr>
          <a:xfrm>
            <a:off x="-457199" y="-493294"/>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0" name="Oval 9">
            <a:extLst>
              <a:ext uri="{FF2B5EF4-FFF2-40B4-BE49-F238E27FC236}">
                <a16:creationId xmlns:a16="http://schemas.microsoft.com/office/drawing/2014/main" id="{406F8AF9-C9DA-4D7D-A6D1-FB16D9A95E55}"/>
              </a:ext>
            </a:extLst>
          </p:cNvPr>
          <p:cNvSpPr/>
          <p:nvPr/>
        </p:nvSpPr>
        <p:spPr>
          <a:xfrm>
            <a:off x="-348916" y="-385010"/>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1" name="Oval 10">
            <a:extLst>
              <a:ext uri="{FF2B5EF4-FFF2-40B4-BE49-F238E27FC236}">
                <a16:creationId xmlns:a16="http://schemas.microsoft.com/office/drawing/2014/main" id="{5462B1D0-57DB-4F31-B2DA-27C4438BA974}"/>
              </a:ext>
            </a:extLst>
          </p:cNvPr>
          <p:cNvSpPr/>
          <p:nvPr/>
        </p:nvSpPr>
        <p:spPr>
          <a:xfrm>
            <a:off x="-272717" y="-308812"/>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2" name="Oval 11">
            <a:extLst>
              <a:ext uri="{FF2B5EF4-FFF2-40B4-BE49-F238E27FC236}">
                <a16:creationId xmlns:a16="http://schemas.microsoft.com/office/drawing/2014/main" id="{54AF622D-9C86-4357-8040-D8FCDC1D7413}"/>
              </a:ext>
            </a:extLst>
          </p:cNvPr>
          <p:cNvSpPr/>
          <p:nvPr/>
        </p:nvSpPr>
        <p:spPr>
          <a:xfrm>
            <a:off x="-204536" y="-21256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3" name="Oval 12">
            <a:extLst>
              <a:ext uri="{FF2B5EF4-FFF2-40B4-BE49-F238E27FC236}">
                <a16:creationId xmlns:a16="http://schemas.microsoft.com/office/drawing/2014/main" id="{01D0EE25-EF99-43F4-875E-C4DF1BCB2AB7}"/>
              </a:ext>
            </a:extLst>
          </p:cNvPr>
          <p:cNvSpPr/>
          <p:nvPr/>
        </p:nvSpPr>
        <p:spPr>
          <a:xfrm>
            <a:off x="-98253" y="-109285"/>
            <a:ext cx="600570" cy="600570"/>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685800" lvl="2" algn="ctr" defTabSz="685800">
              <a:buClrTx/>
            </a:pPr>
            <a:endParaRPr lang="en-US" sz="1800" b="1" kern="1200" dirty="0">
              <a:solidFill>
                <a:prstClr val="white"/>
              </a:solidFill>
              <a:effectLst>
                <a:outerShdw blurRad="38100" dist="38100" dir="2700000" algn="tl">
                  <a:srgbClr val="000000">
                    <a:alpha val="43137"/>
                  </a:srgbClr>
                </a:outerShdw>
              </a:effectLst>
              <a:latin typeface="Calibri" panose="020F0502020204030204"/>
            </a:endParaRPr>
          </a:p>
        </p:txBody>
      </p:sp>
      <p:sp>
        <p:nvSpPr>
          <p:cNvPr id="15" name="Oval 14">
            <a:extLst>
              <a:ext uri="{FF2B5EF4-FFF2-40B4-BE49-F238E27FC236}">
                <a16:creationId xmlns:a16="http://schemas.microsoft.com/office/drawing/2014/main" id="{166FFF16-654B-4818-9B77-2AE1DF63D9B0}"/>
              </a:ext>
            </a:extLst>
          </p:cNvPr>
          <p:cNvSpPr/>
          <p:nvPr/>
        </p:nvSpPr>
        <p:spPr>
          <a:xfrm>
            <a:off x="8337886" y="4318558"/>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6" name="Oval 15">
            <a:extLst>
              <a:ext uri="{FF2B5EF4-FFF2-40B4-BE49-F238E27FC236}">
                <a16:creationId xmlns:a16="http://schemas.microsoft.com/office/drawing/2014/main" id="{3911B69A-CFF1-4042-BB12-6D9AE80F987A}"/>
              </a:ext>
            </a:extLst>
          </p:cNvPr>
          <p:cNvSpPr/>
          <p:nvPr/>
        </p:nvSpPr>
        <p:spPr>
          <a:xfrm>
            <a:off x="8446169" y="4426841"/>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7" name="Oval 16">
            <a:extLst>
              <a:ext uri="{FF2B5EF4-FFF2-40B4-BE49-F238E27FC236}">
                <a16:creationId xmlns:a16="http://schemas.microsoft.com/office/drawing/2014/main" id="{6159D28D-4E93-4E67-962B-CA980F2DBAE7}"/>
              </a:ext>
            </a:extLst>
          </p:cNvPr>
          <p:cNvSpPr/>
          <p:nvPr/>
        </p:nvSpPr>
        <p:spPr>
          <a:xfrm>
            <a:off x="8522369" y="4503041"/>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8" name="Oval 17">
            <a:extLst>
              <a:ext uri="{FF2B5EF4-FFF2-40B4-BE49-F238E27FC236}">
                <a16:creationId xmlns:a16="http://schemas.microsoft.com/office/drawing/2014/main" id="{272D58D7-D230-4B42-9AB5-ED8BBE194C5A}"/>
              </a:ext>
            </a:extLst>
          </p:cNvPr>
          <p:cNvSpPr/>
          <p:nvPr/>
        </p:nvSpPr>
        <p:spPr>
          <a:xfrm>
            <a:off x="8590550" y="459929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9" name="Oval 18">
            <a:extLst>
              <a:ext uri="{FF2B5EF4-FFF2-40B4-BE49-F238E27FC236}">
                <a16:creationId xmlns:a16="http://schemas.microsoft.com/office/drawing/2014/main" id="{1D50D032-0DF1-43F4-988E-6CD44E1D9BFE}"/>
              </a:ext>
            </a:extLst>
          </p:cNvPr>
          <p:cNvSpPr/>
          <p:nvPr/>
        </p:nvSpPr>
        <p:spPr>
          <a:xfrm>
            <a:off x="8696832" y="4702567"/>
            <a:ext cx="600570" cy="600570"/>
          </a:xfrm>
          <a:prstGeom prst="ellipse">
            <a:avLst/>
          </a:prstGeom>
          <a:solidFill>
            <a:srgbClr val="ED7D31"/>
          </a:solid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id="{97DA4C03-4ABE-4B8F-BE55-1F8B920E0742}"/>
              </a:ext>
            </a:extLst>
          </p:cNvPr>
          <p:cNvSpPr/>
          <p:nvPr/>
        </p:nvSpPr>
        <p:spPr>
          <a:xfrm>
            <a:off x="3847103" y="1048256"/>
            <a:ext cx="4743447" cy="3046988"/>
          </a:xfrm>
          <a:prstGeom prst="rect">
            <a:avLst/>
          </a:prstGeom>
        </p:spPr>
        <p:txBody>
          <a:bodyPr wrap="square">
            <a:spAutoFit/>
          </a:bodyPr>
          <a:lstStyle/>
          <a:p>
            <a:pPr marL="457200" indent="-457200" defTabSz="685800">
              <a:buClrTx/>
              <a:buFont typeface="Arial" panose="020B0604020202020204" pitchFamily="34" charset="0"/>
              <a:buChar char="•"/>
            </a:pPr>
            <a:r>
              <a:rPr lang="en-US" sz="2400" kern="1200" dirty="0">
                <a:solidFill>
                  <a:prstClr val="black"/>
                </a:solidFill>
                <a:latin typeface="Source Code Pro" panose="020B0509030403020204" pitchFamily="49" charset="0"/>
                <a:ea typeface="Source Code Pro" panose="020B0509030403020204" pitchFamily="49" charset="0"/>
                <a:cs typeface="+mn-cs"/>
              </a:rPr>
              <a:t>Caching and batching</a:t>
            </a:r>
          </a:p>
          <a:p>
            <a:pPr marL="457200" indent="-457200" defTabSz="685800">
              <a:buClrTx/>
              <a:buFont typeface="Arial" panose="020B0604020202020204" pitchFamily="34" charset="0"/>
              <a:buChar char="•"/>
            </a:pPr>
            <a:r>
              <a:rPr lang="en-US" sz="2400" kern="1200" dirty="0">
                <a:solidFill>
                  <a:prstClr val="black"/>
                </a:solidFill>
                <a:latin typeface="Source Code Pro" panose="020B0509030403020204" pitchFamily="49" charset="0"/>
                <a:ea typeface="Source Code Pro" panose="020B0509030403020204" pitchFamily="49" charset="0"/>
                <a:cs typeface="+mn-cs"/>
              </a:rPr>
              <a:t>Single resource fields</a:t>
            </a:r>
          </a:p>
          <a:p>
            <a:pPr marL="457200" indent="-457200" defTabSz="685800">
              <a:buClrTx/>
              <a:buFont typeface="Arial" panose="020B0604020202020204" pitchFamily="34" charset="0"/>
              <a:buChar char="•"/>
            </a:pPr>
            <a:r>
              <a:rPr lang="en-US" sz="2400" kern="1200" dirty="0">
                <a:solidFill>
                  <a:prstClr val="black"/>
                </a:solidFill>
                <a:latin typeface="Source Code Pro" panose="020B0509030403020204" pitchFamily="49" charset="0"/>
                <a:ea typeface="Source Code Pro" panose="020B0509030403020204" pitchFamily="49" charset="0"/>
                <a:cs typeface="+mn-cs"/>
              </a:rPr>
              <a:t>Circular dependencies in </a:t>
            </a:r>
            <a:r>
              <a:rPr lang="en-US" sz="2400" kern="1200" dirty="0" err="1">
                <a:solidFill>
                  <a:prstClr val="black"/>
                </a:solidFill>
                <a:latin typeface="Source Code Pro" panose="020B0509030403020204" pitchFamily="49" charset="0"/>
                <a:ea typeface="Source Code Pro" panose="020B0509030403020204" pitchFamily="49" charset="0"/>
                <a:cs typeface="+mn-cs"/>
              </a:rPr>
              <a:t>GraphQL</a:t>
            </a:r>
            <a:r>
              <a:rPr lang="en-US" sz="2400" kern="1200" dirty="0">
                <a:solidFill>
                  <a:prstClr val="black"/>
                </a:solidFill>
                <a:latin typeface="Source Code Pro" panose="020B0509030403020204" pitchFamily="49" charset="0"/>
                <a:ea typeface="Source Code Pro" panose="020B0509030403020204" pitchFamily="49" charset="0"/>
                <a:cs typeface="+mn-cs"/>
              </a:rPr>
              <a:t> types</a:t>
            </a:r>
          </a:p>
          <a:p>
            <a:pPr marL="457200" indent="-457200" defTabSz="685800">
              <a:buClrTx/>
              <a:buFont typeface="Arial" panose="020B0604020202020204" pitchFamily="34" charset="0"/>
              <a:buChar char="•"/>
            </a:pPr>
            <a:r>
              <a:rPr lang="en-US" sz="2400" b="1" kern="1200" dirty="0">
                <a:solidFill>
                  <a:prstClr val="black"/>
                </a:solidFill>
                <a:latin typeface="Source Code Pro" panose="020B0509030403020204" pitchFamily="49" charset="0"/>
                <a:ea typeface="Source Code Pro" panose="020B0509030403020204" pitchFamily="49" charset="0"/>
                <a:cs typeface="+mn-cs"/>
              </a:rPr>
              <a:t>Using </a:t>
            </a:r>
            <a:r>
              <a:rPr lang="en-US" sz="2400" b="1" kern="1200" dirty="0" err="1">
                <a:solidFill>
                  <a:prstClr val="black"/>
                </a:solidFill>
                <a:latin typeface="Source Code Pro" panose="020B0509030403020204" pitchFamily="49" charset="0"/>
                <a:ea typeface="Source Code Pro" panose="020B0509030403020204" pitchFamily="49" charset="0"/>
                <a:cs typeface="+mn-cs"/>
              </a:rPr>
              <a:t>DataLoader</a:t>
            </a:r>
            <a:r>
              <a:rPr lang="en-US" sz="2400" b="1" kern="1200" dirty="0">
                <a:solidFill>
                  <a:prstClr val="black"/>
                </a:solidFill>
                <a:latin typeface="Source Code Pro" panose="020B0509030403020204" pitchFamily="49" charset="0"/>
                <a:ea typeface="Source Code Pro" panose="020B0509030403020204" pitchFamily="49" charset="0"/>
                <a:cs typeface="+mn-cs"/>
              </a:rPr>
              <a:t> with custom IDs for caching</a:t>
            </a:r>
          </a:p>
          <a:p>
            <a:pPr marL="457200" indent="-457200" defTabSz="685800">
              <a:buClrTx/>
              <a:buFont typeface="Arial" panose="020B0604020202020204" pitchFamily="34" charset="0"/>
              <a:buChar char="•"/>
            </a:pPr>
            <a:r>
              <a:rPr lang="en-US" sz="2400" kern="1200" dirty="0">
                <a:solidFill>
                  <a:prstClr val="black"/>
                </a:solidFill>
                <a:latin typeface="Source Code Pro" panose="020B0509030403020204" pitchFamily="49" charset="0"/>
                <a:ea typeface="Source Code Pro" panose="020B0509030403020204" pitchFamily="49" charset="0"/>
                <a:cs typeface="+mn-cs"/>
              </a:rPr>
              <a:t>Using </a:t>
            </a:r>
            <a:r>
              <a:rPr lang="en-US" sz="2400" kern="1200" dirty="0" err="1">
                <a:solidFill>
                  <a:prstClr val="black"/>
                </a:solidFill>
                <a:latin typeface="Source Code Pro" panose="020B0509030403020204" pitchFamily="49" charset="0"/>
                <a:ea typeface="Source Code Pro" panose="020B0509030403020204" pitchFamily="49" charset="0"/>
                <a:cs typeface="+mn-cs"/>
              </a:rPr>
              <a:t>DataLoader</a:t>
            </a:r>
            <a:r>
              <a:rPr lang="en-US" sz="2400" kern="1200" dirty="0">
                <a:solidFill>
                  <a:prstClr val="black"/>
                </a:solidFill>
                <a:latin typeface="Source Code Pro" panose="020B0509030403020204" pitchFamily="49" charset="0"/>
                <a:ea typeface="Source Code Pro" panose="020B0509030403020204" pitchFamily="49" charset="0"/>
                <a:cs typeface="+mn-cs"/>
              </a:rPr>
              <a:t> with MongoDB</a:t>
            </a:r>
          </a:p>
        </p:txBody>
      </p:sp>
      <p:sp>
        <p:nvSpPr>
          <p:cNvPr id="20" name="Rectangle 19">
            <a:extLst>
              <a:ext uri="{FF2B5EF4-FFF2-40B4-BE49-F238E27FC236}">
                <a16:creationId xmlns:a16="http://schemas.microsoft.com/office/drawing/2014/main" id="{EB5DA4E8-E26B-4E49-9C6B-AAB5916AF78B}"/>
              </a:ext>
            </a:extLst>
          </p:cNvPr>
          <p:cNvSpPr/>
          <p:nvPr/>
        </p:nvSpPr>
        <p:spPr>
          <a:xfrm>
            <a:off x="741946" y="1606557"/>
            <a:ext cx="2487029" cy="1569660"/>
          </a:xfrm>
          <a:prstGeom prst="rect">
            <a:avLst/>
          </a:prstGeom>
        </p:spPr>
        <p:txBody>
          <a:bodyPr wrap="square">
            <a:spAutoFit/>
          </a:bodyPr>
          <a:lstStyle/>
          <a:p>
            <a:pPr algn="ctr" defTabSz="685800">
              <a:buClrTx/>
            </a:pPr>
            <a:r>
              <a:rPr lang="en-US" sz="4800" b="1" kern="1200" dirty="0">
                <a:solidFill>
                  <a:srgbClr val="ED7D31"/>
                </a:solidFill>
                <a:latin typeface="Amatic SC" panose="00000500000000000000" pitchFamily="2" charset="-79"/>
                <a:ea typeface="+mn-ea"/>
                <a:cs typeface="Amatic SC" panose="00000500000000000000" pitchFamily="2" charset="-79"/>
              </a:rPr>
              <a:t>Table of Contents</a:t>
            </a:r>
          </a:p>
        </p:txBody>
      </p:sp>
    </p:spTree>
    <p:extLst>
      <p:ext uri="{BB962C8B-B14F-4D97-AF65-F5344CB8AC3E}">
        <p14:creationId xmlns:p14="http://schemas.microsoft.com/office/powerpoint/2010/main" val="42629830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4776717" y="1873918"/>
            <a:ext cx="4101353"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Using </a:t>
            </a:r>
            <a:r>
              <a:rPr kumimoji="0" lang="en-US" sz="4400" b="1" i="0" u="none" strike="noStrike" kern="0" cap="none" spc="0" normalizeH="0" baseline="0" noProof="0" dirty="0" err="1">
                <a:ln>
                  <a:noFill/>
                </a:ln>
                <a:solidFill>
                  <a:srgbClr val="ED7D31"/>
                </a:solidFill>
                <a:effectLst/>
                <a:uLnTx/>
                <a:uFillTx/>
                <a:latin typeface="Amatic SC" panose="020B0604020202020204" pitchFamily="2" charset="-79"/>
                <a:ea typeface="+mn-ea"/>
                <a:cs typeface="Amatic SC" panose="020B0604020202020204" pitchFamily="2" charset="-79"/>
                <a:sym typeface="Arial"/>
              </a:rPr>
              <a:t>DataLoader</a:t>
            </a: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 with custom IDs for caching</a:t>
            </a: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230865"/>
            <a:ext cx="7596822" cy="4321055"/>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a1: taskMainList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a2: taskMainList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a3: taskMainList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a4: taskMainList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21242761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899764"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a:t>
            </a:r>
            <a:r>
              <a:rPr kumimoji="0" lang="en-US" sz="4400" b="1" i="0" u="none" strike="noStrike" kern="0" cap="none" spc="0" normalizeH="0" baseline="0" noProof="0" dirty="0" err="1">
                <a:ln>
                  <a:noFill/>
                </a:ln>
                <a:solidFill>
                  <a:srgbClr val="ED7D31"/>
                </a:solidFill>
                <a:effectLst/>
                <a:uLnTx/>
                <a:uFillTx/>
                <a:latin typeface="Amatic SC" panose="020B0604020202020204" pitchFamily="2" charset="-79"/>
                <a:ea typeface="+mn-ea"/>
                <a:cs typeface="Amatic SC" panose="020B0604020202020204" pitchFamily="2" charset="-79"/>
                <a:sym typeface="Arial"/>
              </a:rPr>
              <a:t>taskMainList</a:t>
            </a: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 field</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66920"/>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Here’s the related excerpt from my PostgreSQL logs:</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LOG: statement: SELECT ... FROM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azdev.tasks</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WHERE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LOG: statement: SELECT ... FROM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azdev.tasks</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WHERE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LOG: statement: SELECT ... FROM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azdev.tasks</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WHERE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LOG: statement: SELECT ... FROM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azdev.tasks</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WHERE ....;</a:t>
            </a:r>
          </a:p>
        </p:txBody>
      </p:sp>
    </p:spTree>
    <p:extLst>
      <p:ext uri="{BB962C8B-B14F-4D97-AF65-F5344CB8AC3E}">
        <p14:creationId xmlns:p14="http://schemas.microsoft.com/office/powerpoint/2010/main" val="12367344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899764"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a:t>
            </a:r>
            <a:r>
              <a:rPr kumimoji="0" lang="en-US" sz="4400" b="1" i="0" u="none" strike="noStrike" kern="0" cap="none" spc="0" normalizeH="0" baseline="0" noProof="0" dirty="0" err="1">
                <a:ln>
                  <a:noFill/>
                </a:ln>
                <a:solidFill>
                  <a:srgbClr val="ED7D31"/>
                </a:solidFill>
                <a:effectLst/>
                <a:uLnTx/>
                <a:uFillTx/>
                <a:latin typeface="Amatic SC" panose="020B0604020202020204" pitchFamily="2" charset="-79"/>
                <a:ea typeface="+mn-ea"/>
                <a:cs typeface="Amatic SC" panose="020B0604020202020204" pitchFamily="2" charset="-79"/>
                <a:sym typeface="Arial"/>
              </a:rPr>
              <a:t>taskMainList</a:t>
            </a: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 field</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95209"/>
            <a:ext cx="7596822" cy="3336170"/>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const QueryType = new GraphQLObjectType({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name: 'Query',</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fields: () =&gt;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taskMainList: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type: new GraphQLList(new GraphQLNonNull(Task)),</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resolve: async (source, args, { loaders }) =&gt;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return loaders.tasksByTypes.load('latest');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endPar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6" name="Picture 5">
            <a:extLst>
              <a:ext uri="{FF2B5EF4-FFF2-40B4-BE49-F238E27FC236}">
                <a16:creationId xmlns:a16="http://schemas.microsoft.com/office/drawing/2014/main" id="{A21F855C-9138-4F4C-8953-D1C9D240C669}"/>
              </a:ext>
            </a:extLst>
          </p:cNvPr>
          <p:cNvPicPr>
            <a:picLocks noChangeAspect="1"/>
          </p:cNvPicPr>
          <p:nvPr/>
        </p:nvPicPr>
        <p:blipFill>
          <a:blip r:embed="rId3"/>
          <a:stretch>
            <a:fillRect/>
          </a:stretch>
        </p:blipFill>
        <p:spPr>
          <a:xfrm>
            <a:off x="6968851" y="256421"/>
            <a:ext cx="1877575" cy="1877575"/>
          </a:xfrm>
          <a:prstGeom prst="rect">
            <a:avLst/>
          </a:prstGeom>
        </p:spPr>
      </p:pic>
    </p:spTree>
    <p:extLst>
      <p:ext uri="{BB962C8B-B14F-4D97-AF65-F5344CB8AC3E}">
        <p14:creationId xmlns:p14="http://schemas.microsoft.com/office/powerpoint/2010/main" val="28882614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899764"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a:t>
            </a:r>
            <a:r>
              <a:rPr kumimoji="0" lang="en-US" sz="4400" b="1" i="0" u="none" strike="noStrike" kern="0" cap="none" spc="0" normalizeH="0" baseline="0" noProof="0" dirty="0" err="1">
                <a:ln>
                  <a:noFill/>
                </a:ln>
                <a:solidFill>
                  <a:srgbClr val="ED7D31"/>
                </a:solidFill>
                <a:effectLst/>
                <a:uLnTx/>
                <a:uFillTx/>
                <a:latin typeface="Amatic SC" panose="020B0604020202020204" pitchFamily="2" charset="-79"/>
                <a:ea typeface="+mn-ea"/>
                <a:cs typeface="Amatic SC" panose="020B0604020202020204" pitchFamily="2" charset="-79"/>
                <a:sym typeface="Arial"/>
              </a:rPr>
              <a:t>taskMainList</a:t>
            </a: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 field</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95209"/>
            <a:ext cx="7596822" cy="3336170"/>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const loaders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tasksByTypes: new DataLoader((types) =&gt;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pgApi.tasksByTypes(types),</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graphqlHTTP({</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schema,</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context: { loaders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graphiql: true,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})(req, res);</a:t>
            </a:r>
            <a:endPar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3074" name="Picture 2" descr="Coding Freak by Hakuna on Dribbble">
            <a:extLst>
              <a:ext uri="{FF2B5EF4-FFF2-40B4-BE49-F238E27FC236}">
                <a16:creationId xmlns:a16="http://schemas.microsoft.com/office/drawing/2014/main" id="{F108C31C-841F-4E2E-BCFB-7D69905411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3132" y="1948851"/>
            <a:ext cx="3157280" cy="2367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8548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Caching and batching</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20808"/>
            <a:ext cx="7596822" cy="278217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DataLoader</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is a generic JavaScript utility library that can be injected into your application’s data-fetching layer to manage caching and batching operations on your behalf.</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To use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DataLoader</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in the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AZdev</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API project, we need to install it first.</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npm</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install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dataloader</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29655802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511A53-9268-4104-99C0-D3B36FD12B76}"/>
              </a:ext>
            </a:extLst>
          </p:cNvPr>
          <p:cNvPicPr>
            <a:picLocks noChangeAspect="1"/>
          </p:cNvPicPr>
          <p:nvPr/>
        </p:nvPicPr>
        <p:blipFill rotWithShape="1">
          <a:blip r:embed="rId3"/>
          <a:srcRect l="1747"/>
          <a:stretch/>
        </p:blipFill>
        <p:spPr>
          <a:xfrm>
            <a:off x="663561" y="391522"/>
            <a:ext cx="7350885" cy="4098131"/>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4888389" y="3577191"/>
            <a:ext cx="4255611"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a:t>
            </a:r>
            <a:r>
              <a:rPr kumimoji="0" lang="en-US" sz="4400" b="1" i="0" u="none" strike="noStrike" kern="0" cap="none" spc="0" normalizeH="0" baseline="0" noProof="0" dirty="0" err="1">
                <a:ln>
                  <a:noFill/>
                </a:ln>
                <a:solidFill>
                  <a:srgbClr val="ED7D31"/>
                </a:solidFill>
                <a:effectLst/>
                <a:uLnTx/>
                <a:uFillTx/>
                <a:latin typeface="Amatic SC" panose="020B0604020202020204" pitchFamily="2" charset="-79"/>
                <a:ea typeface="+mn-ea"/>
                <a:cs typeface="Amatic SC" panose="020B0604020202020204" pitchFamily="2" charset="-79"/>
                <a:sym typeface="Arial"/>
              </a:rPr>
              <a:t>taskMainList</a:t>
            </a: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 field</a:t>
            </a:r>
          </a:p>
        </p:txBody>
      </p:sp>
    </p:spTree>
    <p:extLst>
      <p:ext uri="{BB962C8B-B14F-4D97-AF65-F5344CB8AC3E}">
        <p14:creationId xmlns:p14="http://schemas.microsoft.com/office/powerpoint/2010/main" val="38805372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899764"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search field</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1195209"/>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search field takes an argument-the search term-and returns a list of matching records from both the Task and Approach models through the interface type they implement: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SearchResultItem</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type Query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search(term: String!):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SearchResultItem</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21139421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768787" y="230865"/>
            <a:ext cx="29045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search field</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718999"/>
            <a:ext cx="7596822" cy="3705502"/>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interface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SearchResultItem</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 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content: String!</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type Task implements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SearchResultItem</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type Approach implements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SearchResultItem</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23472856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19801" y="1998630"/>
            <a:ext cx="7899764"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search field</a:t>
            </a:r>
          </a:p>
        </p:txBody>
      </p:sp>
      <p:pic>
        <p:nvPicPr>
          <p:cNvPr id="3" name="Picture 2">
            <a:extLst>
              <a:ext uri="{FF2B5EF4-FFF2-40B4-BE49-F238E27FC236}">
                <a16:creationId xmlns:a16="http://schemas.microsoft.com/office/drawing/2014/main" id="{ED9C10CB-704A-4147-8765-8EEBC28058C6}"/>
              </a:ext>
            </a:extLst>
          </p:cNvPr>
          <p:cNvPicPr>
            <a:picLocks noChangeAspect="1"/>
          </p:cNvPicPr>
          <p:nvPr/>
        </p:nvPicPr>
        <p:blipFill>
          <a:blip r:embed="rId3"/>
          <a:stretch>
            <a:fillRect/>
          </a:stretch>
        </p:blipFill>
        <p:spPr>
          <a:xfrm>
            <a:off x="4220309" y="0"/>
            <a:ext cx="4630332" cy="4695092"/>
          </a:xfrm>
          <a:prstGeom prst="rect">
            <a:avLst/>
          </a:prstGeom>
        </p:spPr>
      </p:pic>
    </p:spTree>
    <p:extLst>
      <p:ext uri="{BB962C8B-B14F-4D97-AF65-F5344CB8AC3E}">
        <p14:creationId xmlns:p14="http://schemas.microsoft.com/office/powerpoint/2010/main" val="40889365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E0DE86-FE66-4A95-BD1B-637305F4012A}"/>
              </a:ext>
            </a:extLst>
          </p:cNvPr>
          <p:cNvPicPr>
            <a:picLocks noChangeAspect="1"/>
          </p:cNvPicPr>
          <p:nvPr/>
        </p:nvPicPr>
        <p:blipFill>
          <a:blip r:embed="rId3"/>
          <a:stretch>
            <a:fillRect/>
          </a:stretch>
        </p:blipFill>
        <p:spPr>
          <a:xfrm>
            <a:off x="300037" y="230865"/>
            <a:ext cx="6257925" cy="4295775"/>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816236" y="1266289"/>
            <a:ext cx="7899764"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search field</a:t>
            </a:r>
          </a:p>
        </p:txBody>
      </p:sp>
      <p:pic>
        <p:nvPicPr>
          <p:cNvPr id="6" name="Picture 5">
            <a:extLst>
              <a:ext uri="{FF2B5EF4-FFF2-40B4-BE49-F238E27FC236}">
                <a16:creationId xmlns:a16="http://schemas.microsoft.com/office/drawing/2014/main" id="{FF9CD743-8FC6-4402-B8E2-07D540490385}"/>
              </a:ext>
            </a:extLst>
          </p:cNvPr>
          <p:cNvPicPr>
            <a:picLocks noChangeAspect="1"/>
          </p:cNvPicPr>
          <p:nvPr/>
        </p:nvPicPr>
        <p:blipFill>
          <a:blip r:embed="rId4"/>
          <a:stretch>
            <a:fillRect/>
          </a:stretch>
        </p:blipFill>
        <p:spPr>
          <a:xfrm>
            <a:off x="6557962" y="2378752"/>
            <a:ext cx="1877575" cy="1877575"/>
          </a:xfrm>
          <a:prstGeom prst="rect">
            <a:avLst/>
          </a:prstGeom>
        </p:spPr>
      </p:pic>
    </p:spTree>
    <p:extLst>
      <p:ext uri="{BB962C8B-B14F-4D97-AF65-F5344CB8AC3E}">
        <p14:creationId xmlns:p14="http://schemas.microsoft.com/office/powerpoint/2010/main" val="18143010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899764"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search field</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import SearchResultItem from './search-result-item';</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const Task = new GraphQLObjectType({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name: 'Task',</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interfaces: () =&gt; [SearchResultItem],</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fields: () =&gt;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2" name="Picture 1">
            <a:extLst>
              <a:ext uri="{FF2B5EF4-FFF2-40B4-BE49-F238E27FC236}">
                <a16:creationId xmlns:a16="http://schemas.microsoft.com/office/drawing/2014/main" id="{353DFA4C-A3BD-4FEB-8D9D-23E4AC16F51E}"/>
              </a:ext>
            </a:extLst>
          </p:cNvPr>
          <p:cNvPicPr>
            <a:picLocks noChangeAspect="1"/>
          </p:cNvPicPr>
          <p:nvPr/>
        </p:nvPicPr>
        <p:blipFill>
          <a:blip r:embed="rId3"/>
          <a:stretch>
            <a:fillRect/>
          </a:stretch>
        </p:blipFill>
        <p:spPr>
          <a:xfrm>
            <a:off x="6943892" y="2571750"/>
            <a:ext cx="1877731" cy="1877731"/>
          </a:xfrm>
          <a:prstGeom prst="rect">
            <a:avLst/>
          </a:prstGeom>
        </p:spPr>
      </p:pic>
    </p:spTree>
    <p:extLst>
      <p:ext uri="{BB962C8B-B14F-4D97-AF65-F5344CB8AC3E}">
        <p14:creationId xmlns:p14="http://schemas.microsoft.com/office/powerpoint/2010/main" val="36948061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899764"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search field</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1113032"/>
            <a:ext cx="7596822" cy="3397725"/>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import SearchResultItem from './search-result-item';</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const Task = new GraphQLObjectType({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name: 'Task',</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interfaces: () =&gt; [SearchResultItem],</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fields: () =&gt;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20690291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661211" y="230865"/>
            <a:ext cx="3012141"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search field</a:t>
            </a:r>
          </a:p>
        </p:txBody>
      </p:sp>
      <p:sp>
        <p:nvSpPr>
          <p:cNvPr id="4" name="object 2">
            <a:extLst>
              <a:ext uri="{FF2B5EF4-FFF2-40B4-BE49-F238E27FC236}">
                <a16:creationId xmlns:a16="http://schemas.microsoft.com/office/drawing/2014/main" id="{59C6EB5B-81CF-43FA-BC18-BF25A7F8CDD9}"/>
              </a:ext>
            </a:extLst>
          </p:cNvPr>
          <p:cNvSpPr txBox="1"/>
          <p:nvPr/>
        </p:nvSpPr>
        <p:spPr>
          <a:xfrm>
            <a:off x="874060" y="368256"/>
            <a:ext cx="7596822" cy="4167166"/>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async function main()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server.use</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(req, res) =&gt;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const loaders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searchResults</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new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DataLoader</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searchTerms</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=&gt;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pgApi.searchResults</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searchTerms</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pic>
        <p:nvPicPr>
          <p:cNvPr id="2" name="Picture 1">
            <a:extLst>
              <a:ext uri="{FF2B5EF4-FFF2-40B4-BE49-F238E27FC236}">
                <a16:creationId xmlns:a16="http://schemas.microsoft.com/office/drawing/2014/main" id="{A449D20B-422E-4842-A10A-9366F662C15A}"/>
              </a:ext>
            </a:extLst>
          </p:cNvPr>
          <p:cNvPicPr>
            <a:picLocks noChangeAspect="1"/>
          </p:cNvPicPr>
          <p:nvPr/>
        </p:nvPicPr>
        <p:blipFill>
          <a:blip r:embed="rId3"/>
          <a:stretch>
            <a:fillRect/>
          </a:stretch>
        </p:blipFill>
        <p:spPr>
          <a:xfrm>
            <a:off x="6968851" y="2571750"/>
            <a:ext cx="1877575" cy="1877575"/>
          </a:xfrm>
          <a:prstGeom prst="rect">
            <a:avLst/>
          </a:prstGeom>
        </p:spPr>
      </p:pic>
    </p:spTree>
    <p:extLst>
      <p:ext uri="{BB962C8B-B14F-4D97-AF65-F5344CB8AC3E}">
        <p14:creationId xmlns:p14="http://schemas.microsoft.com/office/powerpoint/2010/main" val="38329512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6EDCCC-6724-4C1F-A856-FFE97D2E1867}"/>
              </a:ext>
            </a:extLst>
          </p:cNvPr>
          <p:cNvPicPr>
            <a:picLocks noChangeAspect="1"/>
          </p:cNvPicPr>
          <p:nvPr/>
        </p:nvPicPr>
        <p:blipFill>
          <a:blip r:embed="rId3"/>
          <a:stretch>
            <a:fillRect/>
          </a:stretch>
        </p:blipFill>
        <p:spPr>
          <a:xfrm>
            <a:off x="3097859" y="139142"/>
            <a:ext cx="6046141" cy="4555950"/>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270427" y="2068201"/>
            <a:ext cx="7899764"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search field</a:t>
            </a:r>
          </a:p>
        </p:txBody>
      </p:sp>
    </p:spTree>
    <p:extLst>
      <p:ext uri="{BB962C8B-B14F-4D97-AF65-F5344CB8AC3E}">
        <p14:creationId xmlns:p14="http://schemas.microsoft.com/office/powerpoint/2010/main" val="26624171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5F4D64-EA80-4FD3-8F7C-5BBACAA3A500}"/>
              </a:ext>
            </a:extLst>
          </p:cNvPr>
          <p:cNvPicPr>
            <a:picLocks noChangeAspect="1"/>
          </p:cNvPicPr>
          <p:nvPr/>
        </p:nvPicPr>
        <p:blipFill rotWithShape="1">
          <a:blip r:embed="rId3"/>
          <a:srcRect l="1742"/>
          <a:stretch/>
        </p:blipFill>
        <p:spPr>
          <a:xfrm>
            <a:off x="747697" y="409695"/>
            <a:ext cx="7501631" cy="4235091"/>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789341" y="3574074"/>
            <a:ext cx="7899764"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search field</a:t>
            </a:r>
          </a:p>
        </p:txBody>
      </p:sp>
    </p:spTree>
    <p:extLst>
      <p:ext uri="{BB962C8B-B14F-4D97-AF65-F5344CB8AC3E}">
        <p14:creationId xmlns:p14="http://schemas.microsoft.com/office/powerpoint/2010/main" val="4180698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Caching and batching</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52384"/>
            <a:ext cx="7596822" cy="247439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For example, here’s one way to create a loader responsible for loading user records.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import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DataLoader</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from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dataloader</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const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userLoader</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new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DataLoader</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userIds</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=&gt;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getUsersByIds</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userIds</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pic>
        <p:nvPicPr>
          <p:cNvPr id="2" name="Picture 1">
            <a:extLst>
              <a:ext uri="{FF2B5EF4-FFF2-40B4-BE49-F238E27FC236}">
                <a16:creationId xmlns:a16="http://schemas.microsoft.com/office/drawing/2014/main" id="{63AF90E4-0192-4116-B6D2-7D60666C32BA}"/>
              </a:ext>
            </a:extLst>
          </p:cNvPr>
          <p:cNvPicPr>
            <a:picLocks noChangeAspect="1"/>
          </p:cNvPicPr>
          <p:nvPr/>
        </p:nvPicPr>
        <p:blipFill>
          <a:blip r:embed="rId3"/>
          <a:stretch>
            <a:fillRect/>
          </a:stretch>
        </p:blipFill>
        <p:spPr>
          <a:xfrm>
            <a:off x="6494045" y="3331778"/>
            <a:ext cx="1997655" cy="1118687"/>
          </a:xfrm>
          <a:prstGeom prst="rect">
            <a:avLst/>
          </a:prstGeom>
        </p:spPr>
      </p:pic>
    </p:spTree>
    <p:extLst>
      <p:ext uri="{BB962C8B-B14F-4D97-AF65-F5344CB8AC3E}">
        <p14:creationId xmlns:p14="http://schemas.microsoft.com/office/powerpoint/2010/main" val="3060096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10779" y="2167831"/>
            <a:ext cx="7899764"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search field</a:t>
            </a:r>
          </a:p>
        </p:txBody>
      </p:sp>
      <p:sp>
        <p:nvSpPr>
          <p:cNvPr id="4" name="object 2">
            <a:extLst>
              <a:ext uri="{FF2B5EF4-FFF2-40B4-BE49-F238E27FC236}">
                <a16:creationId xmlns:a16="http://schemas.microsoft.com/office/drawing/2014/main" id="{59C6EB5B-81CF-43FA-BC18-BF25A7F8CDD9}"/>
              </a:ext>
            </a:extLst>
          </p:cNvPr>
          <p:cNvSpPr txBox="1"/>
          <p:nvPr/>
        </p:nvSpPr>
        <p:spPr>
          <a:xfrm>
            <a:off x="3954290" y="469068"/>
            <a:ext cx="7596822" cy="3890168"/>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search(term: "git OR sum")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content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on Task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approachCount</a:t>
            </a:r>
            <a:endPar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on Approach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task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content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
        <p:nvSpPr>
          <p:cNvPr id="6" name="TextBox 5">
            <a:extLst>
              <a:ext uri="{FF2B5EF4-FFF2-40B4-BE49-F238E27FC236}">
                <a16:creationId xmlns:a16="http://schemas.microsoft.com/office/drawing/2014/main" id="{BABF7087-37B2-464A-B721-347FAEFB337D}"/>
              </a:ext>
            </a:extLst>
          </p:cNvPr>
          <p:cNvSpPr txBox="1"/>
          <p:nvPr/>
        </p:nvSpPr>
        <p:spPr>
          <a:xfrm>
            <a:off x="2811065" y="2167831"/>
            <a:ext cx="5822156" cy="307777"/>
          </a:xfrm>
          <a:prstGeom prst="rect">
            <a:avLst/>
          </a:prstGeom>
          <a:noFill/>
        </p:spPr>
        <p:txBody>
          <a:bodyPr wrap="square">
            <a:spAutoFit/>
          </a:bodyPr>
          <a:lstStyle/>
          <a:p>
            <a:r>
              <a:rPr kumimoji="0" lang="en-US" sz="1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 </a:t>
            </a:r>
            <a:endParaRPr lang="en-US" dirty="0"/>
          </a:p>
        </p:txBody>
      </p:sp>
    </p:spTree>
    <p:extLst>
      <p:ext uri="{BB962C8B-B14F-4D97-AF65-F5344CB8AC3E}">
        <p14:creationId xmlns:p14="http://schemas.microsoft.com/office/powerpoint/2010/main" val="18857677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pic>
        <p:nvPicPr>
          <p:cNvPr id="2" name="Picture 1">
            <a:extLst>
              <a:ext uri="{FF2B5EF4-FFF2-40B4-BE49-F238E27FC236}">
                <a16:creationId xmlns:a16="http://schemas.microsoft.com/office/drawing/2014/main" id="{C3746F24-934D-4087-AF2D-B46738586106}"/>
              </a:ext>
            </a:extLst>
          </p:cNvPr>
          <p:cNvPicPr>
            <a:picLocks noChangeAspect="1"/>
          </p:cNvPicPr>
          <p:nvPr/>
        </p:nvPicPr>
        <p:blipFill>
          <a:blip r:embed="rId3"/>
          <a:stretch>
            <a:fillRect/>
          </a:stretch>
        </p:blipFill>
        <p:spPr>
          <a:xfrm>
            <a:off x="681037" y="732692"/>
            <a:ext cx="7781925" cy="3962400"/>
          </a:xfrm>
          <a:prstGeom prst="rect">
            <a:avLst/>
          </a:prstGeom>
        </p:spPr>
      </p:pic>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899764"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search field</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Tree>
    <p:extLst>
      <p:ext uri="{BB962C8B-B14F-4D97-AF65-F5344CB8AC3E}">
        <p14:creationId xmlns:p14="http://schemas.microsoft.com/office/powerpoint/2010/main" val="15002574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a:xfrm>
            <a:off x="4102770" y="4673583"/>
            <a:ext cx="697832" cy="305334"/>
          </a:xfrm>
        </p:spPr>
        <p:txBody>
          <a:bodyPr/>
          <a:lstStyle/>
          <a:p>
            <a:pPr marL="11207" defTabSz="685800">
              <a:buClrTx/>
            </a:pPr>
            <a:r>
              <a:rPr lang="en-US" kern="1200" spc="-9" dirty="0">
                <a:solidFill>
                  <a:prstClr val="white"/>
                </a:solidFill>
                <a:latin typeface="Calibri" panose="020F0502020204030204"/>
                <a:ea typeface="+mn-ea"/>
                <a:cs typeface="+mn-cs"/>
              </a:rPr>
              <a:t>1</a:t>
            </a:r>
            <a:r>
              <a:rPr lang="en-US" kern="1200" spc="-18" dirty="0">
                <a:solidFill>
                  <a:prstClr val="white"/>
                </a:solidFill>
                <a:latin typeface="Calibri" panose="020F0502020204030204"/>
                <a:ea typeface="+mn-ea"/>
                <a:cs typeface="+mn-cs"/>
              </a:rPr>
              <a:t>-</a:t>
            </a:r>
            <a:fld id="{81D60167-4931-47E6-BA6A-407CBD079E47}" type="slidenum">
              <a:rPr kern="1200">
                <a:solidFill>
                  <a:prstClr val="white"/>
                </a:solidFill>
                <a:latin typeface="Calibri Light"/>
                <a:ea typeface="+mn-ea"/>
                <a:cs typeface="Calibri Light"/>
              </a:rPr>
              <a:pPr marL="11207" defTabSz="685800">
                <a:buClrTx/>
              </a:pPr>
              <a:t>52</a:t>
            </a:fld>
            <a:endParaRPr kern="1200" dirty="0">
              <a:solidFill>
                <a:prstClr val="white"/>
              </a:solidFill>
              <a:latin typeface="Calibri Light"/>
              <a:ea typeface="+mn-ea"/>
              <a:cs typeface="Calibri Light"/>
            </a:endParaRPr>
          </a:p>
        </p:txBody>
      </p:sp>
      <p:sp>
        <p:nvSpPr>
          <p:cNvPr id="2" name="Oval 1">
            <a:extLst>
              <a:ext uri="{FF2B5EF4-FFF2-40B4-BE49-F238E27FC236}">
                <a16:creationId xmlns:a16="http://schemas.microsoft.com/office/drawing/2014/main" id="{EF878CA0-85E9-4384-AFF5-246853473F53}"/>
              </a:ext>
            </a:extLst>
          </p:cNvPr>
          <p:cNvSpPr/>
          <p:nvPr/>
        </p:nvSpPr>
        <p:spPr>
          <a:xfrm>
            <a:off x="-457199" y="-493294"/>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0" name="Oval 9">
            <a:extLst>
              <a:ext uri="{FF2B5EF4-FFF2-40B4-BE49-F238E27FC236}">
                <a16:creationId xmlns:a16="http://schemas.microsoft.com/office/drawing/2014/main" id="{406F8AF9-C9DA-4D7D-A6D1-FB16D9A95E55}"/>
              </a:ext>
            </a:extLst>
          </p:cNvPr>
          <p:cNvSpPr/>
          <p:nvPr/>
        </p:nvSpPr>
        <p:spPr>
          <a:xfrm>
            <a:off x="-348916" y="-385010"/>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1" name="Oval 10">
            <a:extLst>
              <a:ext uri="{FF2B5EF4-FFF2-40B4-BE49-F238E27FC236}">
                <a16:creationId xmlns:a16="http://schemas.microsoft.com/office/drawing/2014/main" id="{5462B1D0-57DB-4F31-B2DA-27C4438BA974}"/>
              </a:ext>
            </a:extLst>
          </p:cNvPr>
          <p:cNvSpPr/>
          <p:nvPr/>
        </p:nvSpPr>
        <p:spPr>
          <a:xfrm>
            <a:off x="-272717" y="-308812"/>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2" name="Oval 11">
            <a:extLst>
              <a:ext uri="{FF2B5EF4-FFF2-40B4-BE49-F238E27FC236}">
                <a16:creationId xmlns:a16="http://schemas.microsoft.com/office/drawing/2014/main" id="{54AF622D-9C86-4357-8040-D8FCDC1D7413}"/>
              </a:ext>
            </a:extLst>
          </p:cNvPr>
          <p:cNvSpPr/>
          <p:nvPr/>
        </p:nvSpPr>
        <p:spPr>
          <a:xfrm>
            <a:off x="-204536" y="-21256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3" name="Oval 12">
            <a:extLst>
              <a:ext uri="{FF2B5EF4-FFF2-40B4-BE49-F238E27FC236}">
                <a16:creationId xmlns:a16="http://schemas.microsoft.com/office/drawing/2014/main" id="{01D0EE25-EF99-43F4-875E-C4DF1BCB2AB7}"/>
              </a:ext>
            </a:extLst>
          </p:cNvPr>
          <p:cNvSpPr/>
          <p:nvPr/>
        </p:nvSpPr>
        <p:spPr>
          <a:xfrm>
            <a:off x="-98253" y="-109285"/>
            <a:ext cx="600570" cy="600570"/>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685800" lvl="2" algn="ctr" defTabSz="685800">
              <a:buClrTx/>
            </a:pPr>
            <a:endParaRPr lang="en-US" sz="1800" b="1" kern="1200" dirty="0">
              <a:solidFill>
                <a:prstClr val="white"/>
              </a:solidFill>
              <a:effectLst>
                <a:outerShdw blurRad="38100" dist="38100" dir="2700000" algn="tl">
                  <a:srgbClr val="000000">
                    <a:alpha val="43137"/>
                  </a:srgbClr>
                </a:outerShdw>
              </a:effectLst>
              <a:latin typeface="Calibri" panose="020F0502020204030204"/>
            </a:endParaRPr>
          </a:p>
        </p:txBody>
      </p:sp>
      <p:sp>
        <p:nvSpPr>
          <p:cNvPr id="15" name="Oval 14">
            <a:extLst>
              <a:ext uri="{FF2B5EF4-FFF2-40B4-BE49-F238E27FC236}">
                <a16:creationId xmlns:a16="http://schemas.microsoft.com/office/drawing/2014/main" id="{166FFF16-654B-4818-9B77-2AE1DF63D9B0}"/>
              </a:ext>
            </a:extLst>
          </p:cNvPr>
          <p:cNvSpPr/>
          <p:nvPr/>
        </p:nvSpPr>
        <p:spPr>
          <a:xfrm>
            <a:off x="8337886" y="4318558"/>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6" name="Oval 15">
            <a:extLst>
              <a:ext uri="{FF2B5EF4-FFF2-40B4-BE49-F238E27FC236}">
                <a16:creationId xmlns:a16="http://schemas.microsoft.com/office/drawing/2014/main" id="{3911B69A-CFF1-4042-BB12-6D9AE80F987A}"/>
              </a:ext>
            </a:extLst>
          </p:cNvPr>
          <p:cNvSpPr/>
          <p:nvPr/>
        </p:nvSpPr>
        <p:spPr>
          <a:xfrm>
            <a:off x="8446169" y="4426841"/>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7" name="Oval 16">
            <a:extLst>
              <a:ext uri="{FF2B5EF4-FFF2-40B4-BE49-F238E27FC236}">
                <a16:creationId xmlns:a16="http://schemas.microsoft.com/office/drawing/2014/main" id="{6159D28D-4E93-4E67-962B-CA980F2DBAE7}"/>
              </a:ext>
            </a:extLst>
          </p:cNvPr>
          <p:cNvSpPr/>
          <p:nvPr/>
        </p:nvSpPr>
        <p:spPr>
          <a:xfrm>
            <a:off x="8522369" y="4503041"/>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8" name="Oval 17">
            <a:extLst>
              <a:ext uri="{FF2B5EF4-FFF2-40B4-BE49-F238E27FC236}">
                <a16:creationId xmlns:a16="http://schemas.microsoft.com/office/drawing/2014/main" id="{272D58D7-D230-4B42-9AB5-ED8BBE194C5A}"/>
              </a:ext>
            </a:extLst>
          </p:cNvPr>
          <p:cNvSpPr/>
          <p:nvPr/>
        </p:nvSpPr>
        <p:spPr>
          <a:xfrm>
            <a:off x="8590550" y="459929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9" name="Oval 18">
            <a:extLst>
              <a:ext uri="{FF2B5EF4-FFF2-40B4-BE49-F238E27FC236}">
                <a16:creationId xmlns:a16="http://schemas.microsoft.com/office/drawing/2014/main" id="{1D50D032-0DF1-43F4-988E-6CD44E1D9BFE}"/>
              </a:ext>
            </a:extLst>
          </p:cNvPr>
          <p:cNvSpPr/>
          <p:nvPr/>
        </p:nvSpPr>
        <p:spPr>
          <a:xfrm>
            <a:off x="8696832" y="4702567"/>
            <a:ext cx="600570" cy="600570"/>
          </a:xfrm>
          <a:prstGeom prst="ellipse">
            <a:avLst/>
          </a:prstGeom>
          <a:solidFill>
            <a:srgbClr val="ED7D31"/>
          </a:solid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id="{97DA4C03-4ABE-4B8F-BE55-1F8B920E0742}"/>
              </a:ext>
            </a:extLst>
          </p:cNvPr>
          <p:cNvSpPr/>
          <p:nvPr/>
        </p:nvSpPr>
        <p:spPr>
          <a:xfrm>
            <a:off x="3847103" y="1048256"/>
            <a:ext cx="4743447" cy="3046988"/>
          </a:xfrm>
          <a:prstGeom prst="rect">
            <a:avLst/>
          </a:prstGeom>
        </p:spPr>
        <p:txBody>
          <a:bodyPr wrap="square">
            <a:spAutoFit/>
          </a:bodyPr>
          <a:lstStyle/>
          <a:p>
            <a:pPr marL="457200" indent="-457200" defTabSz="685800">
              <a:buClrTx/>
              <a:buFont typeface="Arial" panose="020B0604020202020204" pitchFamily="34" charset="0"/>
              <a:buChar char="•"/>
            </a:pPr>
            <a:r>
              <a:rPr lang="en-US" sz="2400" kern="1200" dirty="0">
                <a:solidFill>
                  <a:prstClr val="black"/>
                </a:solidFill>
                <a:latin typeface="Source Code Pro" panose="020B0509030403020204" pitchFamily="49" charset="0"/>
                <a:ea typeface="Source Code Pro" panose="020B0509030403020204" pitchFamily="49" charset="0"/>
                <a:cs typeface="+mn-cs"/>
              </a:rPr>
              <a:t>Caching and batching</a:t>
            </a:r>
          </a:p>
          <a:p>
            <a:pPr marL="457200" indent="-457200" defTabSz="685800">
              <a:buClrTx/>
              <a:buFont typeface="Arial" panose="020B0604020202020204" pitchFamily="34" charset="0"/>
              <a:buChar char="•"/>
            </a:pPr>
            <a:r>
              <a:rPr lang="en-US" sz="2400" kern="1200" dirty="0">
                <a:solidFill>
                  <a:prstClr val="black"/>
                </a:solidFill>
                <a:latin typeface="Source Code Pro" panose="020B0509030403020204" pitchFamily="49" charset="0"/>
                <a:ea typeface="Source Code Pro" panose="020B0509030403020204" pitchFamily="49" charset="0"/>
                <a:cs typeface="+mn-cs"/>
              </a:rPr>
              <a:t>Single resource fields</a:t>
            </a:r>
          </a:p>
          <a:p>
            <a:pPr marL="457200" indent="-457200" defTabSz="685800">
              <a:buClrTx/>
              <a:buFont typeface="Arial" panose="020B0604020202020204" pitchFamily="34" charset="0"/>
              <a:buChar char="•"/>
            </a:pPr>
            <a:r>
              <a:rPr lang="en-US" sz="2400" kern="1200" dirty="0">
                <a:solidFill>
                  <a:prstClr val="black"/>
                </a:solidFill>
                <a:latin typeface="Source Code Pro" panose="020B0509030403020204" pitchFamily="49" charset="0"/>
                <a:ea typeface="Source Code Pro" panose="020B0509030403020204" pitchFamily="49" charset="0"/>
                <a:cs typeface="+mn-cs"/>
              </a:rPr>
              <a:t>Circular dependencies in </a:t>
            </a:r>
            <a:r>
              <a:rPr lang="en-US" sz="2400" kern="1200" dirty="0" err="1">
                <a:solidFill>
                  <a:prstClr val="black"/>
                </a:solidFill>
                <a:latin typeface="Source Code Pro" panose="020B0509030403020204" pitchFamily="49" charset="0"/>
                <a:ea typeface="Source Code Pro" panose="020B0509030403020204" pitchFamily="49" charset="0"/>
                <a:cs typeface="+mn-cs"/>
              </a:rPr>
              <a:t>GraphQL</a:t>
            </a:r>
            <a:r>
              <a:rPr lang="en-US" sz="2400" kern="1200" dirty="0">
                <a:solidFill>
                  <a:prstClr val="black"/>
                </a:solidFill>
                <a:latin typeface="Source Code Pro" panose="020B0509030403020204" pitchFamily="49" charset="0"/>
                <a:ea typeface="Source Code Pro" panose="020B0509030403020204" pitchFamily="49" charset="0"/>
                <a:cs typeface="+mn-cs"/>
              </a:rPr>
              <a:t> types</a:t>
            </a:r>
          </a:p>
          <a:p>
            <a:pPr marL="457200" indent="-457200" defTabSz="685800">
              <a:buClrTx/>
              <a:buFont typeface="Arial" panose="020B0604020202020204" pitchFamily="34" charset="0"/>
              <a:buChar char="•"/>
            </a:pPr>
            <a:r>
              <a:rPr lang="en-US" sz="2400" kern="1200" dirty="0">
                <a:solidFill>
                  <a:prstClr val="black"/>
                </a:solidFill>
                <a:latin typeface="Source Code Pro" panose="020B0509030403020204" pitchFamily="49" charset="0"/>
                <a:ea typeface="Source Code Pro" panose="020B0509030403020204" pitchFamily="49" charset="0"/>
                <a:cs typeface="+mn-cs"/>
              </a:rPr>
              <a:t>Using </a:t>
            </a:r>
            <a:r>
              <a:rPr lang="en-US" sz="2400" kern="1200" dirty="0" err="1">
                <a:solidFill>
                  <a:prstClr val="black"/>
                </a:solidFill>
                <a:latin typeface="Source Code Pro" panose="020B0509030403020204" pitchFamily="49" charset="0"/>
                <a:ea typeface="Source Code Pro" panose="020B0509030403020204" pitchFamily="49" charset="0"/>
                <a:cs typeface="+mn-cs"/>
              </a:rPr>
              <a:t>DataLoader</a:t>
            </a:r>
            <a:r>
              <a:rPr lang="en-US" sz="2400" kern="1200" dirty="0">
                <a:solidFill>
                  <a:prstClr val="black"/>
                </a:solidFill>
                <a:latin typeface="Source Code Pro" panose="020B0509030403020204" pitchFamily="49" charset="0"/>
                <a:ea typeface="Source Code Pro" panose="020B0509030403020204" pitchFamily="49" charset="0"/>
                <a:cs typeface="+mn-cs"/>
              </a:rPr>
              <a:t> with custom IDs for caching</a:t>
            </a:r>
          </a:p>
          <a:p>
            <a:pPr marL="457200" indent="-457200" defTabSz="685800">
              <a:buClrTx/>
              <a:buFont typeface="Arial" panose="020B0604020202020204" pitchFamily="34" charset="0"/>
              <a:buChar char="•"/>
            </a:pPr>
            <a:r>
              <a:rPr lang="en-US" sz="2400" b="1" kern="1200" dirty="0">
                <a:solidFill>
                  <a:prstClr val="black"/>
                </a:solidFill>
                <a:latin typeface="Source Code Pro" panose="020B0509030403020204" pitchFamily="49" charset="0"/>
                <a:ea typeface="Source Code Pro" panose="020B0509030403020204" pitchFamily="49" charset="0"/>
                <a:cs typeface="+mn-cs"/>
              </a:rPr>
              <a:t>Using </a:t>
            </a:r>
            <a:r>
              <a:rPr lang="en-US" sz="2400" b="1" kern="1200" dirty="0" err="1">
                <a:solidFill>
                  <a:prstClr val="black"/>
                </a:solidFill>
                <a:latin typeface="Source Code Pro" panose="020B0509030403020204" pitchFamily="49" charset="0"/>
                <a:ea typeface="Source Code Pro" panose="020B0509030403020204" pitchFamily="49" charset="0"/>
                <a:cs typeface="+mn-cs"/>
              </a:rPr>
              <a:t>DataLoader</a:t>
            </a:r>
            <a:r>
              <a:rPr lang="en-US" sz="2400" b="1" kern="1200" dirty="0">
                <a:solidFill>
                  <a:prstClr val="black"/>
                </a:solidFill>
                <a:latin typeface="Source Code Pro" panose="020B0509030403020204" pitchFamily="49" charset="0"/>
                <a:ea typeface="Source Code Pro" panose="020B0509030403020204" pitchFamily="49" charset="0"/>
                <a:cs typeface="+mn-cs"/>
              </a:rPr>
              <a:t> with MongoDB</a:t>
            </a:r>
          </a:p>
        </p:txBody>
      </p:sp>
      <p:sp>
        <p:nvSpPr>
          <p:cNvPr id="20" name="Rectangle 19">
            <a:extLst>
              <a:ext uri="{FF2B5EF4-FFF2-40B4-BE49-F238E27FC236}">
                <a16:creationId xmlns:a16="http://schemas.microsoft.com/office/drawing/2014/main" id="{EB5DA4E8-E26B-4E49-9C6B-AAB5916AF78B}"/>
              </a:ext>
            </a:extLst>
          </p:cNvPr>
          <p:cNvSpPr/>
          <p:nvPr/>
        </p:nvSpPr>
        <p:spPr>
          <a:xfrm>
            <a:off x="741946" y="1606557"/>
            <a:ext cx="2487029" cy="1569660"/>
          </a:xfrm>
          <a:prstGeom prst="rect">
            <a:avLst/>
          </a:prstGeom>
        </p:spPr>
        <p:txBody>
          <a:bodyPr wrap="square">
            <a:spAutoFit/>
          </a:bodyPr>
          <a:lstStyle/>
          <a:p>
            <a:pPr algn="ctr" defTabSz="685800">
              <a:buClrTx/>
            </a:pPr>
            <a:r>
              <a:rPr lang="en-US" sz="4800" b="1" kern="1200" dirty="0">
                <a:solidFill>
                  <a:srgbClr val="ED7D31"/>
                </a:solidFill>
                <a:latin typeface="Amatic SC" panose="00000500000000000000" pitchFamily="2" charset="-79"/>
                <a:ea typeface="+mn-ea"/>
                <a:cs typeface="Amatic SC" panose="00000500000000000000" pitchFamily="2" charset="-79"/>
              </a:rPr>
              <a:t>Table of Contents</a:t>
            </a:r>
          </a:p>
        </p:txBody>
      </p:sp>
    </p:spTree>
    <p:extLst>
      <p:ext uri="{BB962C8B-B14F-4D97-AF65-F5344CB8AC3E}">
        <p14:creationId xmlns:p14="http://schemas.microsoft.com/office/powerpoint/2010/main" val="26186074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0D0EB4-A9C0-40B7-94D7-E1AB46141B75}"/>
              </a:ext>
            </a:extLst>
          </p:cNvPr>
          <p:cNvPicPr>
            <a:picLocks noChangeAspect="1"/>
          </p:cNvPicPr>
          <p:nvPr/>
        </p:nvPicPr>
        <p:blipFill>
          <a:blip r:embed="rId3"/>
          <a:stretch>
            <a:fillRect/>
          </a:stretch>
        </p:blipFill>
        <p:spPr>
          <a:xfrm>
            <a:off x="627913" y="139142"/>
            <a:ext cx="5562600" cy="4352925"/>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3409213" y="3546832"/>
            <a:ext cx="573478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Using </a:t>
            </a:r>
            <a:r>
              <a:rPr kumimoji="0" lang="en-US" sz="4400" b="1" i="0" u="none" strike="noStrike" kern="0" cap="none" spc="0" normalizeH="0" baseline="0" noProof="0" dirty="0" err="1">
                <a:ln>
                  <a:noFill/>
                </a:ln>
                <a:solidFill>
                  <a:srgbClr val="ED7D31"/>
                </a:solidFill>
                <a:effectLst/>
                <a:uLnTx/>
                <a:uFillTx/>
                <a:latin typeface="Amatic SC" panose="020B0604020202020204" pitchFamily="2" charset="-79"/>
                <a:ea typeface="+mn-ea"/>
                <a:cs typeface="Amatic SC" panose="020B0604020202020204" pitchFamily="2" charset="-79"/>
                <a:sym typeface="Arial"/>
              </a:rPr>
              <a:t>DataLoader</a:t>
            </a: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 with MongoDB</a:t>
            </a:r>
          </a:p>
        </p:txBody>
      </p:sp>
      <p:pic>
        <p:nvPicPr>
          <p:cNvPr id="4098" name="Picture 2" descr="Coding Freak by Hakuna on Dribbble">
            <a:extLst>
              <a:ext uri="{FF2B5EF4-FFF2-40B4-BE49-F238E27FC236}">
                <a16:creationId xmlns:a16="http://schemas.microsoft.com/office/drawing/2014/main" id="{048CFEB4-5C47-43EA-A53F-8108D6746E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82193"/>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5703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pic>
        <p:nvPicPr>
          <p:cNvPr id="4" name="Picture 3">
            <a:extLst>
              <a:ext uri="{FF2B5EF4-FFF2-40B4-BE49-F238E27FC236}">
                <a16:creationId xmlns:a16="http://schemas.microsoft.com/office/drawing/2014/main" id="{819B0C14-C4D8-4E38-94D9-8C411514A182}"/>
              </a:ext>
            </a:extLst>
          </p:cNvPr>
          <p:cNvPicPr>
            <a:picLocks noChangeAspect="1"/>
          </p:cNvPicPr>
          <p:nvPr/>
        </p:nvPicPr>
        <p:blipFill rotWithShape="1">
          <a:blip r:embed="rId3"/>
          <a:srcRect l="1569"/>
          <a:stretch/>
        </p:blipFill>
        <p:spPr>
          <a:xfrm>
            <a:off x="786653" y="95250"/>
            <a:ext cx="5824992" cy="4599842"/>
          </a:xfrm>
          <a:prstGeom prst="rect">
            <a:avLst/>
          </a:prstGeom>
        </p:spPr>
      </p:pic>
      <p:sp>
        <p:nvSpPr>
          <p:cNvPr id="5" name="Arrow: Pentagon 4">
            <a:extLst>
              <a:ext uri="{FF2B5EF4-FFF2-40B4-BE49-F238E27FC236}">
                <a16:creationId xmlns:a16="http://schemas.microsoft.com/office/drawing/2014/main" id="{A57708DE-E8EF-47A1-B55A-5F10C256E44D}"/>
              </a:ext>
            </a:extLst>
          </p:cNvPr>
          <p:cNvSpPr/>
          <p:nvPr/>
        </p:nvSpPr>
        <p:spPr>
          <a:xfrm>
            <a:off x="5204011" y="2222834"/>
            <a:ext cx="3644153"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Using </a:t>
            </a:r>
            <a:r>
              <a:rPr kumimoji="0" lang="en-US" sz="4400" b="1" i="0" u="none" strike="noStrike" kern="0" cap="none" spc="0" normalizeH="0" baseline="0" noProof="0" dirty="0" err="1">
                <a:ln>
                  <a:noFill/>
                </a:ln>
                <a:solidFill>
                  <a:srgbClr val="ED7D31"/>
                </a:solidFill>
                <a:effectLst/>
                <a:uLnTx/>
                <a:uFillTx/>
                <a:latin typeface="Amatic SC" panose="020B0604020202020204" pitchFamily="2" charset="-79"/>
                <a:ea typeface="+mn-ea"/>
                <a:cs typeface="Amatic SC" panose="020B0604020202020204" pitchFamily="2" charset="-79"/>
                <a:sym typeface="Arial"/>
              </a:rPr>
              <a:t>DataLoader</a:t>
            </a: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 with MongoDB</a:t>
            </a:r>
          </a:p>
        </p:txBody>
      </p:sp>
      <p:pic>
        <p:nvPicPr>
          <p:cNvPr id="2" name="Picture 1">
            <a:extLst>
              <a:ext uri="{FF2B5EF4-FFF2-40B4-BE49-F238E27FC236}">
                <a16:creationId xmlns:a16="http://schemas.microsoft.com/office/drawing/2014/main" id="{0B806FCE-B0E8-4AA4-A84C-B3128EAC1977}"/>
              </a:ext>
            </a:extLst>
          </p:cNvPr>
          <p:cNvPicPr>
            <a:picLocks noChangeAspect="1"/>
          </p:cNvPicPr>
          <p:nvPr/>
        </p:nvPicPr>
        <p:blipFill>
          <a:blip r:embed="rId4"/>
          <a:stretch>
            <a:fillRect/>
          </a:stretch>
        </p:blipFill>
        <p:spPr>
          <a:xfrm>
            <a:off x="5833241" y="139142"/>
            <a:ext cx="3048751" cy="827619"/>
          </a:xfrm>
          <a:prstGeom prst="rect">
            <a:avLst/>
          </a:prstGeom>
        </p:spPr>
      </p:pic>
    </p:spTree>
    <p:extLst>
      <p:ext uri="{BB962C8B-B14F-4D97-AF65-F5344CB8AC3E}">
        <p14:creationId xmlns:p14="http://schemas.microsoft.com/office/powerpoint/2010/main" val="7524379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B2FAB6-D612-465C-A423-256F48F7A483}"/>
              </a:ext>
            </a:extLst>
          </p:cNvPr>
          <p:cNvPicPr>
            <a:picLocks noChangeAspect="1"/>
          </p:cNvPicPr>
          <p:nvPr/>
        </p:nvPicPr>
        <p:blipFill>
          <a:blip r:embed="rId3"/>
          <a:stretch>
            <a:fillRect/>
          </a:stretch>
        </p:blipFill>
        <p:spPr>
          <a:xfrm>
            <a:off x="645900" y="139142"/>
            <a:ext cx="5048274" cy="4555950"/>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540189" y="2222834"/>
            <a:ext cx="3706183"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Using </a:t>
            </a:r>
            <a:r>
              <a:rPr kumimoji="0" lang="en-US" sz="4400" b="1" i="0" u="none" strike="noStrike" kern="0" cap="none" spc="0" normalizeH="0" baseline="0" noProof="0" dirty="0" err="1">
                <a:ln>
                  <a:noFill/>
                </a:ln>
                <a:solidFill>
                  <a:srgbClr val="ED7D31"/>
                </a:solidFill>
                <a:effectLst/>
                <a:uLnTx/>
                <a:uFillTx/>
                <a:latin typeface="Amatic SC" panose="020B0604020202020204" pitchFamily="2" charset="-79"/>
                <a:ea typeface="+mn-ea"/>
                <a:cs typeface="Amatic SC" panose="020B0604020202020204" pitchFamily="2" charset="-79"/>
                <a:sym typeface="Arial"/>
              </a:rPr>
              <a:t>DataLoader</a:t>
            </a: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 with MongoDB</a:t>
            </a:r>
          </a:p>
        </p:txBody>
      </p:sp>
    </p:spTree>
    <p:extLst>
      <p:ext uri="{BB962C8B-B14F-4D97-AF65-F5344CB8AC3E}">
        <p14:creationId xmlns:p14="http://schemas.microsoft.com/office/powerpoint/2010/main" val="1441257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Using DataLoader with MongoDB</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66920"/>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Once the ID-to-document map is finished, each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approachDetails</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document in MongoDB is an object whose properties represent the three content categories that we designed for the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ApproachDetail</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ENUM type.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enum</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ApproachDetailCategory</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NOTE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EXPLANATION</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WARNING</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pic>
        <p:nvPicPr>
          <p:cNvPr id="2" name="Picture 1">
            <a:extLst>
              <a:ext uri="{FF2B5EF4-FFF2-40B4-BE49-F238E27FC236}">
                <a16:creationId xmlns:a16="http://schemas.microsoft.com/office/drawing/2014/main" id="{E9A7F5F7-3F4A-478C-9D43-B4BEB9FEF2ED}"/>
              </a:ext>
            </a:extLst>
          </p:cNvPr>
          <p:cNvPicPr>
            <a:picLocks noChangeAspect="1"/>
          </p:cNvPicPr>
          <p:nvPr/>
        </p:nvPicPr>
        <p:blipFill>
          <a:blip r:embed="rId3"/>
          <a:stretch>
            <a:fillRect/>
          </a:stretch>
        </p:blipFill>
        <p:spPr>
          <a:xfrm>
            <a:off x="4348162" y="3411555"/>
            <a:ext cx="4105275" cy="1114425"/>
          </a:xfrm>
          <a:prstGeom prst="rect">
            <a:avLst/>
          </a:prstGeom>
        </p:spPr>
      </p:pic>
    </p:spTree>
    <p:extLst>
      <p:ext uri="{BB962C8B-B14F-4D97-AF65-F5344CB8AC3E}">
        <p14:creationId xmlns:p14="http://schemas.microsoft.com/office/powerpoint/2010/main" val="25626645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Using DataLoader with MongoDB</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20808"/>
            <a:ext cx="7596822" cy="278217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Each of these properties holds an array of text values. However, remember that we designed the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ApproachDetail</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type to have a category field and a content field.</a:t>
            </a:r>
          </a:p>
          <a:p>
            <a:pPr marR="0" lvl="0" algn="l" defTabSz="914400" rtl="0" eaLnBrk="1" fontAlgn="auto" latinLnBrk="0" hangingPunct="1">
              <a:lnSpc>
                <a:spcPct val="100000"/>
              </a:lnSpc>
              <a:spcBef>
                <a:spcPts val="0"/>
              </a:spcBef>
              <a:spcAft>
                <a:spcPts val="0"/>
              </a:spcAft>
              <a:buClr>
                <a:srgbClr val="000000"/>
              </a:buClr>
              <a:buSzTx/>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type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ApproachDetail</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category: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ApproachDetailCategory</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content: String!</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40708218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836024" y="3314597"/>
            <a:ext cx="3127960"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Using </a:t>
            </a:r>
            <a:r>
              <a:rPr kumimoji="0" lang="en-US" sz="4400" b="1" i="0" u="none" strike="noStrike" kern="0" cap="none" spc="0" normalizeH="0" baseline="0" noProof="0" dirty="0" err="1">
                <a:ln>
                  <a:noFill/>
                </a:ln>
                <a:solidFill>
                  <a:srgbClr val="ED7D31"/>
                </a:solidFill>
                <a:effectLst/>
                <a:uLnTx/>
                <a:uFillTx/>
                <a:latin typeface="Amatic SC" panose="020B0604020202020204" pitchFamily="2" charset="-79"/>
                <a:ea typeface="+mn-ea"/>
                <a:cs typeface="Amatic SC" panose="020B0604020202020204" pitchFamily="2" charset="-79"/>
                <a:sym typeface="Arial"/>
              </a:rPr>
              <a:t>DataLoader</a:t>
            </a: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 with MongoDB</a:t>
            </a: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250927"/>
            <a:ext cx="7596822" cy="444416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a:latin typeface="Source Code Pro" panose="020B0509030403020204" pitchFamily="49" charset="0"/>
                <a:ea typeface="Source Code Pro" panose="020B0509030403020204" pitchFamily="49" charset="0"/>
              </a:rPr>
              <a:t>W</a:t>
            </a:r>
            <a:r>
              <a:rPr kumimoji="0" lang="en-US" sz="18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e convert the object to the following:</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content: explanationsValue1,</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category: "EXPLANATION"</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content: notesValue1,</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category: "NOTE"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content: warningsValue1,</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category: "WARNING"</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8017665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Using DataLoader with MongoDB</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3" name="Picture 2">
            <a:extLst>
              <a:ext uri="{FF2B5EF4-FFF2-40B4-BE49-F238E27FC236}">
                <a16:creationId xmlns:a16="http://schemas.microsoft.com/office/drawing/2014/main" id="{06D95B16-A561-41A1-974A-BA01B03C1AD2}"/>
              </a:ext>
            </a:extLst>
          </p:cNvPr>
          <p:cNvPicPr>
            <a:picLocks noChangeAspect="1"/>
          </p:cNvPicPr>
          <p:nvPr/>
        </p:nvPicPr>
        <p:blipFill>
          <a:blip r:embed="rId3"/>
          <a:stretch>
            <a:fillRect/>
          </a:stretch>
        </p:blipFill>
        <p:spPr>
          <a:xfrm>
            <a:off x="1519237" y="873557"/>
            <a:ext cx="6105525" cy="3876675"/>
          </a:xfrm>
          <a:prstGeom prst="rect">
            <a:avLst/>
          </a:prstGeom>
        </p:spPr>
      </p:pic>
      <p:pic>
        <p:nvPicPr>
          <p:cNvPr id="2" name="Picture 1">
            <a:extLst>
              <a:ext uri="{FF2B5EF4-FFF2-40B4-BE49-F238E27FC236}">
                <a16:creationId xmlns:a16="http://schemas.microsoft.com/office/drawing/2014/main" id="{A85A4084-A162-4B09-B67E-30D05F6EBE94}"/>
              </a:ext>
            </a:extLst>
          </p:cNvPr>
          <p:cNvPicPr>
            <a:picLocks noChangeAspect="1"/>
          </p:cNvPicPr>
          <p:nvPr/>
        </p:nvPicPr>
        <p:blipFill>
          <a:blip r:embed="rId4"/>
          <a:stretch>
            <a:fillRect/>
          </a:stretch>
        </p:blipFill>
        <p:spPr>
          <a:xfrm>
            <a:off x="6456553" y="3850548"/>
            <a:ext cx="2336417" cy="634248"/>
          </a:xfrm>
          <a:prstGeom prst="rect">
            <a:avLst/>
          </a:prstGeom>
        </p:spPr>
      </p:pic>
    </p:spTree>
    <p:extLst>
      <p:ext uri="{BB962C8B-B14F-4D97-AF65-F5344CB8AC3E}">
        <p14:creationId xmlns:p14="http://schemas.microsoft.com/office/powerpoint/2010/main" val="2645148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Caching and batching</a:t>
            </a: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1195209"/>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For example, imagine that a request in your API application needs to load information about users in the following order.</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const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promiseA</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userLoader.load</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(1);</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const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promiseB</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userLoader.load</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(2);</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await on something async</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const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promiseC</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userLoader.load</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(1);</a:t>
            </a:r>
          </a:p>
        </p:txBody>
      </p:sp>
    </p:spTree>
    <p:extLst>
      <p:ext uri="{BB962C8B-B14F-4D97-AF65-F5344CB8AC3E}">
        <p14:creationId xmlns:p14="http://schemas.microsoft.com/office/powerpoint/2010/main" val="35517328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F7E3C60-D8C3-4AA8-AAD6-40603841872B}"/>
              </a:ext>
            </a:extLst>
          </p:cNvPr>
          <p:cNvPicPr>
            <a:picLocks noChangeAspect="1"/>
          </p:cNvPicPr>
          <p:nvPr/>
        </p:nvPicPr>
        <p:blipFill>
          <a:blip r:embed="rId3"/>
          <a:stretch>
            <a:fillRect/>
          </a:stretch>
        </p:blipFill>
        <p:spPr>
          <a:xfrm>
            <a:off x="1209667" y="136813"/>
            <a:ext cx="6724665" cy="4578062"/>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60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524673" y="3310242"/>
            <a:ext cx="327794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Using </a:t>
            </a:r>
            <a:r>
              <a:rPr kumimoji="0" lang="en-US" sz="4400" b="1" i="0" u="none" strike="noStrike" kern="0" cap="none" spc="0" normalizeH="0" baseline="0" noProof="0" dirty="0" err="1">
                <a:ln>
                  <a:noFill/>
                </a:ln>
                <a:solidFill>
                  <a:srgbClr val="ED7D31"/>
                </a:solidFill>
                <a:effectLst/>
                <a:uLnTx/>
                <a:uFillTx/>
                <a:latin typeface="Amatic SC" panose="020B0604020202020204" pitchFamily="2" charset="-79"/>
                <a:ea typeface="+mn-ea"/>
                <a:cs typeface="Amatic SC" panose="020B0604020202020204" pitchFamily="2" charset="-79"/>
                <a:sym typeface="Arial"/>
              </a:rPr>
              <a:t>DataLoader</a:t>
            </a: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 with MongoDB</a:t>
            </a:r>
          </a:p>
        </p:txBody>
      </p:sp>
    </p:spTree>
    <p:extLst>
      <p:ext uri="{BB962C8B-B14F-4D97-AF65-F5344CB8AC3E}">
        <p14:creationId xmlns:p14="http://schemas.microsoft.com/office/powerpoint/2010/main" val="7618362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61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Using </a:t>
            </a:r>
            <a:r>
              <a:rPr kumimoji="0" lang="en-US" sz="4400" b="1" i="0" u="none" strike="noStrike" kern="0" cap="none" spc="0" normalizeH="0" baseline="0" noProof="0" dirty="0" err="1">
                <a:ln>
                  <a:noFill/>
                </a:ln>
                <a:solidFill>
                  <a:srgbClr val="ED7D31"/>
                </a:solidFill>
                <a:effectLst/>
                <a:uLnTx/>
                <a:uFillTx/>
                <a:latin typeface="Amatic SC" panose="020B0604020202020204" pitchFamily="2" charset="-79"/>
                <a:ea typeface="+mn-ea"/>
                <a:cs typeface="Amatic SC" panose="020B0604020202020204" pitchFamily="2" charset="-79"/>
                <a:sym typeface="Arial"/>
              </a:rPr>
              <a:t>DataLoader</a:t>
            </a: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 with MongoDB</a:t>
            </a:r>
          </a:p>
        </p:txBody>
      </p:sp>
      <p:sp>
        <p:nvSpPr>
          <p:cNvPr id="4" name="object 2">
            <a:extLst>
              <a:ext uri="{FF2B5EF4-FFF2-40B4-BE49-F238E27FC236}">
                <a16:creationId xmlns:a16="http://schemas.microsoft.com/office/drawing/2014/main" id="{59C6EB5B-81CF-43FA-BC18-BF25A7F8CDD9}"/>
              </a:ext>
            </a:extLst>
          </p:cNvPr>
          <p:cNvSpPr txBox="1"/>
          <p:nvPr/>
        </p:nvSpPr>
        <p:spPr>
          <a:xfrm>
            <a:off x="592098" y="1143809"/>
            <a:ext cx="7959804" cy="3336170"/>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import { GraphQLEnumType } from 'graphql';</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const ApproachDetailCategory = new GraphQLEnumType({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name: 'ApproachDetailCategory',</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values: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NOTE: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EXPLANATION: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WARNING: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export default ApproachDetailCategory;</a:t>
            </a:r>
            <a:endPar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2" name="Picture 1">
            <a:extLst>
              <a:ext uri="{FF2B5EF4-FFF2-40B4-BE49-F238E27FC236}">
                <a16:creationId xmlns:a16="http://schemas.microsoft.com/office/drawing/2014/main" id="{BA6D1689-A99D-4FF4-A041-0B11C4732756}"/>
              </a:ext>
            </a:extLst>
          </p:cNvPr>
          <p:cNvPicPr>
            <a:picLocks noChangeAspect="1"/>
          </p:cNvPicPr>
          <p:nvPr/>
        </p:nvPicPr>
        <p:blipFill>
          <a:blip r:embed="rId3"/>
          <a:stretch>
            <a:fillRect/>
          </a:stretch>
        </p:blipFill>
        <p:spPr>
          <a:xfrm>
            <a:off x="4498513" y="2571750"/>
            <a:ext cx="4105275" cy="1114425"/>
          </a:xfrm>
          <a:prstGeom prst="rect">
            <a:avLst/>
          </a:prstGeom>
        </p:spPr>
      </p:pic>
    </p:spTree>
    <p:extLst>
      <p:ext uri="{BB962C8B-B14F-4D97-AF65-F5344CB8AC3E}">
        <p14:creationId xmlns:p14="http://schemas.microsoft.com/office/powerpoint/2010/main" val="1374576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62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pic>
        <p:nvPicPr>
          <p:cNvPr id="3" name="Picture 2">
            <a:extLst>
              <a:ext uri="{FF2B5EF4-FFF2-40B4-BE49-F238E27FC236}">
                <a16:creationId xmlns:a16="http://schemas.microsoft.com/office/drawing/2014/main" id="{45570DEE-C037-4F39-B5AB-C9CCF2B3D72A}"/>
              </a:ext>
            </a:extLst>
          </p:cNvPr>
          <p:cNvPicPr>
            <a:picLocks noChangeAspect="1"/>
          </p:cNvPicPr>
          <p:nvPr/>
        </p:nvPicPr>
        <p:blipFill>
          <a:blip r:embed="rId3"/>
          <a:stretch>
            <a:fillRect/>
          </a:stretch>
        </p:blipFill>
        <p:spPr>
          <a:xfrm>
            <a:off x="542925" y="230865"/>
            <a:ext cx="6229350" cy="4333875"/>
          </a:xfrm>
          <a:prstGeom prst="rect">
            <a:avLst/>
          </a:prstGeom>
        </p:spPr>
      </p:pic>
      <p:sp>
        <p:nvSpPr>
          <p:cNvPr id="5" name="Arrow: Pentagon 4">
            <a:extLst>
              <a:ext uri="{FF2B5EF4-FFF2-40B4-BE49-F238E27FC236}">
                <a16:creationId xmlns:a16="http://schemas.microsoft.com/office/drawing/2014/main" id="{A57708DE-E8EF-47A1-B55A-5F10C256E44D}"/>
              </a:ext>
            </a:extLst>
          </p:cNvPr>
          <p:cNvSpPr/>
          <p:nvPr/>
        </p:nvSpPr>
        <p:spPr>
          <a:xfrm>
            <a:off x="5593977" y="472912"/>
            <a:ext cx="380551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Using </a:t>
            </a:r>
            <a:r>
              <a:rPr kumimoji="0" lang="en-US" sz="4400" b="1" i="0" u="none" strike="noStrike" kern="0" cap="none" spc="0" normalizeH="0" baseline="0" noProof="0" dirty="0" err="1">
                <a:ln>
                  <a:noFill/>
                </a:ln>
                <a:solidFill>
                  <a:srgbClr val="ED7D31"/>
                </a:solidFill>
                <a:effectLst/>
                <a:uLnTx/>
                <a:uFillTx/>
                <a:latin typeface="Amatic SC" panose="020B0604020202020204" pitchFamily="2" charset="-79"/>
                <a:ea typeface="+mn-ea"/>
                <a:cs typeface="Amatic SC" panose="020B0604020202020204" pitchFamily="2" charset="-79"/>
                <a:sym typeface="Arial"/>
              </a:rPr>
              <a:t>DataLoader</a:t>
            </a: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 with MongoDB</a:t>
            </a:r>
          </a:p>
        </p:txBody>
      </p:sp>
    </p:spTree>
    <p:extLst>
      <p:ext uri="{BB962C8B-B14F-4D97-AF65-F5344CB8AC3E}">
        <p14:creationId xmlns:p14="http://schemas.microsoft.com/office/powerpoint/2010/main" val="28872909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07DCCB-CE6A-42BD-8BE6-415C3161E88E}"/>
              </a:ext>
            </a:extLst>
          </p:cNvPr>
          <p:cNvPicPr>
            <a:picLocks noChangeAspect="1"/>
          </p:cNvPicPr>
          <p:nvPr/>
        </p:nvPicPr>
        <p:blipFill>
          <a:blip r:embed="rId3"/>
          <a:stretch>
            <a:fillRect/>
          </a:stretch>
        </p:blipFill>
        <p:spPr>
          <a:xfrm>
            <a:off x="391646" y="336713"/>
            <a:ext cx="5886450" cy="4333875"/>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63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593977" y="472912"/>
            <a:ext cx="380551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Using </a:t>
            </a:r>
            <a:r>
              <a:rPr kumimoji="0" lang="en-US" sz="4400" b="1" i="0" u="none" strike="noStrike" kern="0" cap="none" spc="0" normalizeH="0" baseline="0" noProof="0" dirty="0" err="1">
                <a:ln>
                  <a:noFill/>
                </a:ln>
                <a:solidFill>
                  <a:srgbClr val="ED7D31"/>
                </a:solidFill>
                <a:effectLst/>
                <a:uLnTx/>
                <a:uFillTx/>
                <a:latin typeface="Amatic SC" panose="020B0604020202020204" pitchFamily="2" charset="-79"/>
                <a:ea typeface="+mn-ea"/>
                <a:cs typeface="Amatic SC" panose="020B0604020202020204" pitchFamily="2" charset="-79"/>
                <a:sym typeface="Arial"/>
              </a:rPr>
              <a:t>DataLoader</a:t>
            </a: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 with MongoDB</a:t>
            </a:r>
          </a:p>
        </p:txBody>
      </p:sp>
    </p:spTree>
    <p:extLst>
      <p:ext uri="{BB962C8B-B14F-4D97-AF65-F5344CB8AC3E}">
        <p14:creationId xmlns:p14="http://schemas.microsoft.com/office/powerpoint/2010/main" val="40193661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59C6EB5B-81CF-43FA-BC18-BF25A7F8CDD9}"/>
              </a:ext>
            </a:extLst>
          </p:cNvPr>
          <p:cNvSpPr txBox="1"/>
          <p:nvPr/>
        </p:nvSpPr>
        <p:spPr>
          <a:xfrm>
            <a:off x="773589" y="139142"/>
            <a:ext cx="7596822" cy="4628831"/>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You can test this new feature using the following query (see next slide figure).</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taskMainList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content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approachList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content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detailList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content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category</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64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543200" y="3202665"/>
            <a:ext cx="3852933"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Using </a:t>
            </a:r>
            <a:r>
              <a:rPr kumimoji="0" lang="en-US" sz="4400" b="1" i="0" u="none" strike="noStrike" kern="0" cap="none" spc="0" normalizeH="0" baseline="0" noProof="0" dirty="0" err="1">
                <a:ln>
                  <a:noFill/>
                </a:ln>
                <a:solidFill>
                  <a:srgbClr val="ED7D31"/>
                </a:solidFill>
                <a:effectLst/>
                <a:uLnTx/>
                <a:uFillTx/>
                <a:latin typeface="Amatic SC" panose="020B0604020202020204" pitchFamily="2" charset="-79"/>
                <a:ea typeface="+mn-ea"/>
                <a:cs typeface="Amatic SC" panose="020B0604020202020204" pitchFamily="2" charset="-79"/>
                <a:sym typeface="Arial"/>
              </a:rPr>
              <a:t>DataLoader</a:t>
            </a: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 with MongoDB</a:t>
            </a:r>
          </a:p>
        </p:txBody>
      </p:sp>
      <p:pic>
        <p:nvPicPr>
          <p:cNvPr id="2" name="Picture 1">
            <a:extLst>
              <a:ext uri="{FF2B5EF4-FFF2-40B4-BE49-F238E27FC236}">
                <a16:creationId xmlns:a16="http://schemas.microsoft.com/office/drawing/2014/main" id="{4D827071-39EE-43A7-83FF-F7E3A5C8062F}"/>
              </a:ext>
            </a:extLst>
          </p:cNvPr>
          <p:cNvPicPr>
            <a:picLocks noChangeAspect="1"/>
          </p:cNvPicPr>
          <p:nvPr/>
        </p:nvPicPr>
        <p:blipFill>
          <a:blip r:embed="rId3"/>
          <a:stretch>
            <a:fillRect/>
          </a:stretch>
        </p:blipFill>
        <p:spPr>
          <a:xfrm>
            <a:off x="4519534" y="1243003"/>
            <a:ext cx="4105275" cy="1114425"/>
          </a:xfrm>
          <a:prstGeom prst="rect">
            <a:avLst/>
          </a:prstGeom>
        </p:spPr>
      </p:pic>
    </p:spTree>
    <p:extLst>
      <p:ext uri="{BB962C8B-B14F-4D97-AF65-F5344CB8AC3E}">
        <p14:creationId xmlns:p14="http://schemas.microsoft.com/office/powerpoint/2010/main" val="102506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65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Using </a:t>
            </a:r>
            <a:r>
              <a:rPr kumimoji="0" lang="en-US" sz="4400" b="1" i="0" u="none" strike="noStrike" kern="0" cap="none" spc="0" normalizeH="0" baseline="0" noProof="0" dirty="0" err="1">
                <a:ln>
                  <a:noFill/>
                </a:ln>
                <a:solidFill>
                  <a:srgbClr val="ED7D31"/>
                </a:solidFill>
                <a:effectLst/>
                <a:uLnTx/>
                <a:uFillTx/>
                <a:latin typeface="Amatic SC" panose="020B0604020202020204" pitchFamily="2" charset="-79"/>
                <a:ea typeface="+mn-ea"/>
                <a:cs typeface="Amatic SC" panose="020B0604020202020204" pitchFamily="2" charset="-79"/>
                <a:sym typeface="Arial"/>
              </a:rPr>
              <a:t>DataLoader</a:t>
            </a: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 with MongoDB</a:t>
            </a:r>
          </a:p>
        </p:txBody>
      </p:sp>
      <p:pic>
        <p:nvPicPr>
          <p:cNvPr id="2" name="Picture 1">
            <a:extLst>
              <a:ext uri="{FF2B5EF4-FFF2-40B4-BE49-F238E27FC236}">
                <a16:creationId xmlns:a16="http://schemas.microsoft.com/office/drawing/2014/main" id="{0A61CA4A-0501-4208-8D32-564764FF7FCB}"/>
              </a:ext>
            </a:extLst>
          </p:cNvPr>
          <p:cNvPicPr>
            <a:picLocks noChangeAspect="1"/>
          </p:cNvPicPr>
          <p:nvPr/>
        </p:nvPicPr>
        <p:blipFill>
          <a:blip r:embed="rId3"/>
          <a:stretch>
            <a:fillRect/>
          </a:stretch>
        </p:blipFill>
        <p:spPr>
          <a:xfrm>
            <a:off x="0" y="0"/>
            <a:ext cx="9118890" cy="5143500"/>
          </a:xfrm>
          <a:prstGeom prst="rect">
            <a:avLst/>
          </a:prstGeom>
        </p:spPr>
      </p:pic>
    </p:spTree>
    <p:extLst>
      <p:ext uri="{BB962C8B-B14F-4D97-AF65-F5344CB8AC3E}">
        <p14:creationId xmlns:p14="http://schemas.microsoft.com/office/powerpoint/2010/main" val="35347949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66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Summary</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612067"/>
            <a:ext cx="7596822" cy="2166619"/>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To optimize data-fetching operations in a generic, scalable way, you can use the concepts of caching and batching.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You can cache SQL responses based on unique values like IDs or any other custom unique values you design in your API service. </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38324967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67</a:t>
            </a:fld>
            <a:endParaRPr dirty="0">
              <a:uFillTx/>
              <a:latin typeface="Calibri Light"/>
              <a:cs typeface="Calibri Light"/>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2118912" y="1888550"/>
            <a:ext cx="7596822" cy="1366400"/>
          </a:xfrm>
          <a:prstGeom prst="rect">
            <a:avLst/>
          </a:prstGeom>
        </p:spPr>
        <p:txBody>
          <a:bodyPr vert="horz" wrap="square" lIns="0" tIns="12065" rIns="0" bIns="0" rtlCol="0">
            <a:spAutoFit/>
          </a:bodyPr>
          <a:lstStyle/>
          <a:p>
            <a:pPr algn="ctr"/>
            <a:r>
              <a:rPr lang="en-US" sz="8800" b="1" dirty="0">
                <a:solidFill>
                  <a:srgbClr val="ED7D31"/>
                </a:solidFill>
                <a:latin typeface="Amatic SC" panose="00000500000000000000" pitchFamily="2" charset="-79"/>
                <a:cs typeface="Amatic SC" panose="00000500000000000000" pitchFamily="2" charset="-79"/>
              </a:rPr>
              <a:t>"Complete Lab"</a:t>
            </a:r>
          </a:p>
        </p:txBody>
      </p:sp>
      <p:pic>
        <p:nvPicPr>
          <p:cNvPr id="5" name="Picture 2" descr="Man Sticker For Ios Android Giphy Cartoon Person On Computer - LowGif">
            <a:extLst>
              <a:ext uri="{FF2B5EF4-FFF2-40B4-BE49-F238E27FC236}">
                <a16:creationId xmlns:a16="http://schemas.microsoft.com/office/drawing/2014/main" id="{BB31BB4D-C633-4BD4-BE5F-05A35D09666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15006" y="1047750"/>
            <a:ext cx="3048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671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batch-loading function</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66920"/>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For example, if the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getUsersByIds</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batch function is given the input array of IDs [ 2, 5, 3, 1 ], the function needs to issue one SQL statement to fetch all user records for those IDs.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Here’s one way to do that in PostgreSQL.</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SELECT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FROM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azdev.users</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WHERE id IN (2, 5, 3, 1);</a:t>
            </a:r>
          </a:p>
        </p:txBody>
      </p:sp>
    </p:spTree>
    <p:extLst>
      <p:ext uri="{BB962C8B-B14F-4D97-AF65-F5344CB8AC3E}">
        <p14:creationId xmlns:p14="http://schemas.microsoft.com/office/powerpoint/2010/main" val="873335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02F033-3778-4D86-A28D-221827534152}"/>
              </a:ext>
            </a:extLst>
          </p:cNvPr>
          <p:cNvPicPr>
            <a:picLocks noChangeAspect="1"/>
          </p:cNvPicPr>
          <p:nvPr/>
        </p:nvPicPr>
        <p:blipFill>
          <a:blip r:embed="rId3"/>
          <a:stretch>
            <a:fillRect/>
          </a:stretch>
        </p:blipFill>
        <p:spPr>
          <a:xfrm>
            <a:off x="6548437" y="2551967"/>
            <a:ext cx="2143125" cy="2143125"/>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batch-loading function</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58280"/>
            <a:ext cx="7596822" cy="278217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For the sake of this example, let’s assume that for this SQL statement, the database returned three user records (instead of four) in the following order:</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lang="en-US" sz="2000" dirty="0">
                <a:solidFill>
                  <a:srgbClr val="ED7D31"/>
                </a:solidFill>
                <a:latin typeface="Source Code Pro" panose="020B0509030403020204" pitchFamily="49" charset="0"/>
                <a:ea typeface="Source Code Pro" panose="020B0509030403020204" pitchFamily="49" charset="0"/>
              </a:rPr>
              <a:t>{ id: 5, name: 'Luke' }</a:t>
            </a:r>
          </a:p>
          <a:p>
            <a:pPr marR="0" lvl="0" algn="l" defTabSz="914400" rtl="0" eaLnBrk="1" fontAlgn="auto" latinLnBrk="0" hangingPunct="1">
              <a:lnSpc>
                <a:spcPct val="100000"/>
              </a:lnSpc>
              <a:spcBef>
                <a:spcPts val="0"/>
              </a:spcBef>
              <a:spcAft>
                <a:spcPts val="0"/>
              </a:spcAft>
              <a:buClr>
                <a:srgbClr val="000000"/>
              </a:buClr>
              <a:buSzTx/>
              <a:tabLst/>
              <a:defRPr/>
            </a:pPr>
            <a:r>
              <a:rPr lang="en-US" sz="2000" dirty="0">
                <a:solidFill>
                  <a:srgbClr val="ED7D31"/>
                </a:solidFill>
                <a:latin typeface="Source Code Pro" panose="020B0509030403020204" pitchFamily="49" charset="0"/>
                <a:ea typeface="Source Code Pro" panose="020B0509030403020204" pitchFamily="49" charset="0"/>
              </a:rPr>
              <a:t>{ id: 1, name: 'Jane' }</a:t>
            </a:r>
          </a:p>
          <a:p>
            <a:pPr marR="0" lvl="0" algn="l" defTabSz="914400" rtl="0" eaLnBrk="1" fontAlgn="auto" latinLnBrk="0" hangingPunct="1">
              <a:lnSpc>
                <a:spcPct val="100000"/>
              </a:lnSpc>
              <a:spcBef>
                <a:spcPts val="0"/>
              </a:spcBef>
              <a:spcAft>
                <a:spcPts val="0"/>
              </a:spcAft>
              <a:buClr>
                <a:srgbClr val="000000"/>
              </a:buClr>
              <a:buSzTx/>
              <a:tabLst/>
              <a:defRPr/>
            </a:pPr>
            <a:r>
              <a:rPr lang="en-US" sz="2000" dirty="0">
                <a:solidFill>
                  <a:srgbClr val="ED7D31"/>
                </a:solidFill>
                <a:latin typeface="Source Code Pro" panose="020B0509030403020204" pitchFamily="49" charset="0"/>
                <a:ea typeface="Source Code Pro" panose="020B0509030403020204" pitchFamily="49" charset="0"/>
              </a:rPr>
              <a:t>{ id: 2, name: 'Mary'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664175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batch-loading function</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66920"/>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If an ID has no corresponding record in the result, it should be represented with a null value:</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id: 2, name: 'Mary'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id: 5, name: 'Luke'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null,</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id: 1, name: 'Jane'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pic>
        <p:nvPicPr>
          <p:cNvPr id="2" name="Picture 1">
            <a:extLst>
              <a:ext uri="{FF2B5EF4-FFF2-40B4-BE49-F238E27FC236}">
                <a16:creationId xmlns:a16="http://schemas.microsoft.com/office/drawing/2014/main" id="{3B0927E6-1535-468A-8EBF-AACF439EA543}"/>
              </a:ext>
            </a:extLst>
          </p:cNvPr>
          <p:cNvPicPr>
            <a:picLocks noChangeAspect="1"/>
          </p:cNvPicPr>
          <p:nvPr/>
        </p:nvPicPr>
        <p:blipFill>
          <a:blip r:embed="rId3"/>
          <a:stretch>
            <a:fillRect/>
          </a:stretch>
        </p:blipFill>
        <p:spPr>
          <a:xfrm>
            <a:off x="5254023" y="2715610"/>
            <a:ext cx="2924175" cy="1562100"/>
          </a:xfrm>
          <a:prstGeom prst="rect">
            <a:avLst/>
          </a:prstGeom>
        </p:spPr>
      </p:pic>
    </p:spTree>
    <p:extLst>
      <p:ext uri="{BB962C8B-B14F-4D97-AF65-F5344CB8AC3E}">
        <p14:creationId xmlns:p14="http://schemas.microsoft.com/office/powerpoint/2010/main" val="150856391"/>
      </p:ext>
    </p:extLst>
  </p:cSld>
  <p:clrMapOvr>
    <a:masterClrMapping/>
  </p:clrMapOvr>
</p:sld>
</file>

<file path=ppt/theme/theme1.xml><?xml version="1.0" encoding="utf-8"?>
<a:theme xmlns:a="http://schemas.openxmlformats.org/drawingml/2006/main" name="1_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4">
      <a:majorFont>
        <a:latin typeface="Gill Sans M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4.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docProps/app.xml><?xml version="1.0" encoding="utf-8"?>
<Properties xmlns="http://schemas.openxmlformats.org/officeDocument/2006/extended-properties" xmlns:vt="http://schemas.openxmlformats.org/officeDocument/2006/docPropsVTypes">
  <Template>Wisp</Template>
  <TotalTime>24806</TotalTime>
  <Words>8978</Words>
  <Application>Microsoft Office PowerPoint</Application>
  <PresentationFormat>On-screen Show (16:9)</PresentationFormat>
  <Paragraphs>692</Paragraphs>
  <Slides>67</Slides>
  <Notes>67</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67</vt:i4>
      </vt:variant>
    </vt:vector>
  </HeadingPairs>
  <TitlesOfParts>
    <vt:vector size="83" baseType="lpstr">
      <vt:lpstr>Amatic SC</vt:lpstr>
      <vt:lpstr>Arial</vt:lpstr>
      <vt:lpstr>Calibri</vt:lpstr>
      <vt:lpstr>Calibri Light</vt:lpstr>
      <vt:lpstr>Century Gothic</vt:lpstr>
      <vt:lpstr>Gill Sans MT</vt:lpstr>
      <vt:lpstr>Gill Sans MT Condensed</vt:lpstr>
      <vt:lpstr>inherit</vt:lpstr>
      <vt:lpstr>Lato</vt:lpstr>
      <vt:lpstr>Merriweather</vt:lpstr>
      <vt:lpstr>open sans</vt:lpstr>
      <vt:lpstr>Palatino Linotype</vt:lpstr>
      <vt:lpstr>Poppins Bold</vt:lpstr>
      <vt:lpstr>Source Code Pro</vt:lpstr>
      <vt:lpstr>1_Tema de Office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Owner</dc:creator>
  <cp:lastModifiedBy>ZAIN-UL-ABDIN</cp:lastModifiedBy>
  <cp:revision>509</cp:revision>
  <dcterms:modified xsi:type="dcterms:W3CDTF">2022-01-02T15:17:48Z</dcterms:modified>
</cp:coreProperties>
</file>